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317" r:id="rId3"/>
    <p:sldId id="328" r:id="rId4"/>
    <p:sldId id="329" r:id="rId5"/>
    <p:sldId id="286" r:id="rId6"/>
    <p:sldId id="288" r:id="rId7"/>
    <p:sldId id="287" r:id="rId8"/>
    <p:sldId id="330" r:id="rId9"/>
    <p:sldId id="327" r:id="rId10"/>
    <p:sldId id="281" r:id="rId11"/>
    <p:sldId id="321" r:id="rId12"/>
    <p:sldId id="320" r:id="rId13"/>
    <p:sldId id="319" r:id="rId14"/>
    <p:sldId id="324" r:id="rId15"/>
    <p:sldId id="323" r:id="rId16"/>
    <p:sldId id="318" r:id="rId17"/>
    <p:sldId id="326" r:id="rId18"/>
    <p:sldId id="339" r:id="rId19"/>
    <p:sldId id="340" r:id="rId20"/>
    <p:sldId id="338" r:id="rId21"/>
    <p:sldId id="263" r:id="rId22"/>
    <p:sldId id="266" r:id="rId23"/>
    <p:sldId id="267" r:id="rId24"/>
    <p:sldId id="341" r:id="rId25"/>
    <p:sldId id="342" r:id="rId26"/>
    <p:sldId id="331" r:id="rId27"/>
    <p:sldId id="332" r:id="rId28"/>
    <p:sldId id="343" r:id="rId29"/>
    <p:sldId id="344" r:id="rId30"/>
    <p:sldId id="345"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CEAD3-288F-4D9B-948F-518663907F1E}" type="datetimeFigureOut">
              <a:rPr kumimoji="1" lang="ja-JP" altLang="en-US" smtClean="0"/>
              <a:pPr/>
              <a:t>2014/3/22</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B42B6-588C-476B-B11D-128B20F87DB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50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4D3BF1-FFFF-43BB-AA1E-D23193995EC8}" type="slidenum">
              <a:rPr lang="ja-JP" altLang="en-US" smtClean="0"/>
              <a:pPr/>
              <a:t>24</a:t>
            </a:fld>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60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E1119A-05D1-4C03-AC1A-BB03B54D6DB2}" type="slidenum">
              <a:rPr lang="ja-JP" altLang="en-US" smtClean="0"/>
              <a:pPr/>
              <a:t>25</a:t>
            </a:fld>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30</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1AA7400-9AAD-4838-A070-A338E60A5E10}" type="datetimeFigureOut">
              <a:rPr kumimoji="1" lang="ja-JP" altLang="en-US" smtClean="0"/>
              <a:pPr/>
              <a:t>2014/3/22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BA7697-5E90-4BA6-B343-06DBDDB75A1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1AA7400-9AAD-4838-A070-A338E60A5E10}" type="datetimeFigureOut">
              <a:rPr kumimoji="1" lang="ja-JP" altLang="en-US" smtClean="0"/>
              <a:pPr/>
              <a:t>2014/3/22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BA7697-5E90-4BA6-B343-06DBDDB75A1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1AA7400-9AAD-4838-A070-A338E60A5E10}" type="datetimeFigureOut">
              <a:rPr kumimoji="1" lang="ja-JP" altLang="en-US" smtClean="0"/>
              <a:pPr/>
              <a:t>2014/3/22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BA7697-5E90-4BA6-B343-06DBDDB75A1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1AA7400-9AAD-4838-A070-A338E60A5E10}" type="datetimeFigureOut">
              <a:rPr kumimoji="1" lang="ja-JP" altLang="en-US" smtClean="0"/>
              <a:pPr/>
              <a:t>2014/3/22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BA7697-5E90-4BA6-B343-06DBDDB75A1E}"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1AA7400-9AAD-4838-A070-A338E60A5E10}" type="datetimeFigureOut">
              <a:rPr kumimoji="1" lang="ja-JP" altLang="en-US" smtClean="0"/>
              <a:pPr/>
              <a:t>2014/3/22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EBA7697-5E90-4BA6-B343-06DBDDB75A1E}"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1AA7400-9AAD-4838-A070-A338E60A5E10}" type="datetimeFigureOut">
              <a:rPr kumimoji="1" lang="ja-JP" altLang="en-US" smtClean="0"/>
              <a:pPr/>
              <a:t>2014/3/22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BA7697-5E90-4BA6-B343-06DBDDB75A1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1AA7400-9AAD-4838-A070-A338E60A5E10}" type="datetimeFigureOut">
              <a:rPr kumimoji="1" lang="ja-JP" altLang="en-US" smtClean="0"/>
              <a:pPr/>
              <a:t>2014/3/22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EBA7697-5E90-4BA6-B343-06DBDDB75A1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1AA7400-9AAD-4838-A070-A338E60A5E10}" type="datetimeFigureOut">
              <a:rPr kumimoji="1" lang="ja-JP" altLang="en-US" smtClean="0"/>
              <a:pPr/>
              <a:t>2014/3/22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EBA7697-5E90-4BA6-B343-06DBDDB75A1E}"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1AA7400-9AAD-4838-A070-A338E60A5E10}" type="datetimeFigureOut">
              <a:rPr kumimoji="1" lang="ja-JP" altLang="en-US" smtClean="0"/>
              <a:pPr/>
              <a:t>2014/3/22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EBA7697-5E90-4BA6-B343-06DBDDB75A1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1AA7400-9AAD-4838-A070-A338E60A5E10}" type="datetimeFigureOut">
              <a:rPr kumimoji="1" lang="ja-JP" altLang="en-US" smtClean="0"/>
              <a:pPr/>
              <a:t>2014/3/22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BA7697-5E90-4BA6-B343-06DBDDB75A1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1AA7400-9AAD-4838-A070-A338E60A5E10}" type="datetimeFigureOut">
              <a:rPr kumimoji="1" lang="ja-JP" altLang="en-US" smtClean="0"/>
              <a:pPr/>
              <a:t>2014/3/22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EBA7697-5E90-4BA6-B343-06DBDDB75A1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A7400-9AAD-4838-A070-A338E60A5E10}" type="datetimeFigureOut">
              <a:rPr kumimoji="1" lang="ja-JP" altLang="en-US" smtClean="0"/>
              <a:pPr/>
              <a:t>2014/3/22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A7697-5E90-4BA6-B343-06DBDDB75A1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iwire.jp/news/2014/03/21/00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w="57150">
            <a:solidFill>
              <a:schemeClr val="tx1">
                <a:lumMod val="95000"/>
                <a:lumOff val="5000"/>
              </a:schemeClr>
            </a:solidFill>
          </a:ln>
        </p:spPr>
        <p:txBody>
          <a:bodyPr/>
          <a:lstStyle/>
          <a:p>
            <a:r>
              <a:rPr lang="ja-JP" altLang="en-US" dirty="0" smtClean="0"/>
              <a:t>位置情報とユビキタス交通</a:t>
            </a:r>
            <a:endParaRPr kumimoji="1" lang="ja-JP" altLang="en-US" dirty="0"/>
          </a:p>
        </p:txBody>
      </p:sp>
      <p:sp>
        <p:nvSpPr>
          <p:cNvPr id="5" name="サブタイトル 4"/>
          <p:cNvSpPr>
            <a:spLocks noGrp="1"/>
          </p:cNvSpPr>
          <p:nvPr>
            <p:ph type="subTitle" idx="1"/>
          </p:nvPr>
        </p:nvSpPr>
        <p:spPr/>
        <p:txBody>
          <a:bodyPr/>
          <a:lstStyle/>
          <a:p>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4624"/>
            <a:ext cx="8229600" cy="1143000"/>
          </a:xfrm>
          <a:ln w="57150">
            <a:solidFill>
              <a:schemeClr val="tx1"/>
            </a:solidFill>
          </a:ln>
        </p:spPr>
        <p:txBody>
          <a:bodyPr/>
          <a:lstStyle/>
          <a:p>
            <a:r>
              <a:rPr lang="ja-JP" altLang="en-US" dirty="0" smtClean="0"/>
              <a:t>住居</a:t>
            </a:r>
            <a:r>
              <a:rPr lang="ja-JP" altLang="en-US" dirty="0"/>
              <a:t>表示</a:t>
            </a:r>
          </a:p>
        </p:txBody>
      </p:sp>
      <p:sp>
        <p:nvSpPr>
          <p:cNvPr id="37891" name="Rectangle 3"/>
          <p:cNvSpPr>
            <a:spLocks noGrp="1" noChangeArrowheads="1"/>
          </p:cNvSpPr>
          <p:nvPr>
            <p:ph type="body" idx="1"/>
          </p:nvPr>
        </p:nvSpPr>
        <p:spPr>
          <a:xfrm>
            <a:off x="457200" y="1268760"/>
            <a:ext cx="8229600" cy="5589240"/>
          </a:xfrm>
        </p:spPr>
        <p:txBody>
          <a:bodyPr>
            <a:noAutofit/>
          </a:bodyPr>
          <a:lstStyle/>
          <a:p>
            <a:pPr marL="812800" indent="-812800">
              <a:lnSpc>
                <a:spcPct val="80000"/>
              </a:lnSpc>
            </a:pPr>
            <a:r>
              <a:rPr lang="ja-JP" altLang="en-US" dirty="0" smtClean="0"/>
              <a:t>案内</a:t>
            </a:r>
            <a:r>
              <a:rPr lang="ja-JP" altLang="en-US" dirty="0"/>
              <a:t>表記も文化であり、住居表示の延長にあるとすれば、単純に表示をすればわかりやすくなるというものではない。</a:t>
            </a:r>
          </a:p>
          <a:p>
            <a:pPr marL="812800" indent="-812800">
              <a:lnSpc>
                <a:spcPct val="80000"/>
              </a:lnSpc>
            </a:pPr>
            <a:r>
              <a:rPr lang="ja-JP" altLang="en-US" dirty="0"/>
              <a:t>交通サービスも地図の存在を前提に成立する</a:t>
            </a:r>
            <a:r>
              <a:rPr lang="ja-JP" altLang="en-US" dirty="0" smtClean="0"/>
              <a:t>。社会的</a:t>
            </a:r>
            <a:r>
              <a:rPr lang="ja-JP" altLang="en-US" dirty="0"/>
              <a:t>に意味のある地番なり住所が付される</a:t>
            </a:r>
            <a:r>
              <a:rPr lang="ja-JP" altLang="en-US" dirty="0" smtClean="0"/>
              <a:t>。</a:t>
            </a:r>
            <a:endParaRPr lang="en-US" altLang="ja-JP" dirty="0" smtClean="0"/>
          </a:p>
          <a:p>
            <a:pPr marL="812800" indent="-812800">
              <a:lnSpc>
                <a:spcPct val="80000"/>
              </a:lnSpc>
            </a:pPr>
            <a:r>
              <a:rPr lang="ja-JP" altLang="en-US" dirty="0" smtClean="0"/>
              <a:t>住所</a:t>
            </a:r>
            <a:r>
              <a:rPr lang="ja-JP" altLang="en-US" dirty="0"/>
              <a:t>は住居表示システムであらわされ、わかりやすくなければ郵便システムや宅配システムの維持が困難となる。アナログ表示であろうがデジタル表示あろうが同じである。人が理解しやすくなければならない</a:t>
            </a:r>
            <a:r>
              <a:rPr lang="ja-JP" altLang="en-US" dirty="0" smtClean="0"/>
              <a:t>。</a:t>
            </a:r>
            <a:endParaRPr lang="en-US" altLang="ja-JP"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lang="ja-JP" altLang="en-US" dirty="0" smtClean="0"/>
              <a:t>住居表示に関する法律</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明治以来慣用となってきた日本の地番制度は「郵便物が届く宛先」のために作られたのではなく、徴税のために、土地の所有権を明解にするためにつけられたものであった。このため住居表示がわかりづらいとの認識から、昭和三十七年に「住居表示に関する法律」が制定された。</a:t>
            </a:r>
            <a:endParaRPr lang="en-US" altLang="ja-JP" dirty="0" smtClean="0"/>
          </a:p>
          <a:p>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kumimoji="1" lang="ja-JP" altLang="en-US" dirty="0" smtClean="0"/>
              <a:t>町名整理</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smtClean="0"/>
              <a:t>日本が高度成長期を迎え、かつ</a:t>
            </a:r>
            <a:r>
              <a:rPr lang="ja-JP" altLang="en-US" b="1" dirty="0" smtClean="0"/>
              <a:t>東京オリンピック</a:t>
            </a:r>
            <a:r>
              <a:rPr lang="ja-JP" altLang="en-US" dirty="0" smtClean="0"/>
              <a:t>のため、分かりやすく訪ねやすい居住環境の強力な整備が必要であった時期である。東京を中心とする都市の混乱、交錯した居住地の整備が狙いであった。</a:t>
            </a:r>
            <a:endParaRPr lang="en-US" altLang="ja-JP" dirty="0" smtClean="0"/>
          </a:p>
          <a:p>
            <a:r>
              <a:rPr lang="ja-JP" altLang="en-US" dirty="0" smtClean="0"/>
              <a:t>自治省</a:t>
            </a:r>
            <a:r>
              <a:rPr lang="en-US" altLang="ja-JP" dirty="0" smtClean="0"/>
              <a:t>(</a:t>
            </a:r>
            <a:r>
              <a:rPr lang="ja-JP" altLang="en-US" dirty="0" smtClean="0"/>
              <a:t>現総務省</a:t>
            </a:r>
            <a:r>
              <a:rPr lang="en-US" altLang="ja-JP" dirty="0" smtClean="0"/>
              <a:t>)</a:t>
            </a:r>
            <a:r>
              <a:rPr lang="ja-JP" altLang="en-US" dirty="0" smtClean="0"/>
              <a:t>から住居表示整備の実験都市に指定された金沢をはじめ、全国市町が積極的に取り組むことにより着実に実施されてきた。</a:t>
            </a:r>
            <a:endParaRPr lang="en-US" altLang="ja-JP" dirty="0" smtClean="0"/>
          </a:p>
          <a:p>
            <a:r>
              <a:rPr lang="ja-JP" altLang="en-US" dirty="0" smtClean="0"/>
              <a:t>その一方で由緒ある町名、地名の保存あるいはその延長にある地域のアイデンティティの確保といった観点からの批判もあった。江戸八百八町をしのぐ九百三十三町あった金沢では五百以上の町名が消えた。</a:t>
            </a:r>
          </a:p>
          <a:p>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w="57150">
            <a:solidFill>
              <a:schemeClr val="tx1">
                <a:lumMod val="95000"/>
                <a:lumOff val="5000"/>
              </a:schemeClr>
            </a:solidFill>
          </a:ln>
        </p:spPr>
        <p:txBody>
          <a:bodyPr/>
          <a:lstStyle/>
          <a:p>
            <a:r>
              <a:rPr lang="ja-JP" altLang="en-US" dirty="0" smtClean="0"/>
              <a:t>表札とゼンリンビジネスモデル</a:t>
            </a:r>
            <a:endParaRPr kumimoji="1" lang="ja-JP" altLang="en-US" dirty="0"/>
          </a:p>
        </p:txBody>
      </p:sp>
      <p:sp>
        <p:nvSpPr>
          <p:cNvPr id="3" name="コンテンツ プレースホルダ 2"/>
          <p:cNvSpPr>
            <a:spLocks noGrp="1"/>
          </p:cNvSpPr>
          <p:nvPr>
            <p:ph idx="1"/>
          </p:nvPr>
        </p:nvSpPr>
        <p:spPr>
          <a:xfrm>
            <a:off x="457200" y="1484784"/>
            <a:ext cx="8229600" cy="5184576"/>
          </a:xfrm>
        </p:spPr>
        <p:txBody>
          <a:bodyPr>
            <a:normAutofit lnSpcReduction="10000"/>
          </a:bodyPr>
          <a:lstStyle/>
          <a:p>
            <a:pPr marL="812800" indent="-812800">
              <a:lnSpc>
                <a:spcPct val="80000"/>
              </a:lnSpc>
            </a:pPr>
            <a:r>
              <a:rPr lang="ja-JP" altLang="en-US" dirty="0" smtClean="0"/>
              <a:t>わが国では住居には表札が掲げられることが一般的であり、すでに江戸時代には表札が存在したという。</a:t>
            </a:r>
            <a:endParaRPr lang="en-US" altLang="ja-JP" dirty="0" smtClean="0"/>
          </a:p>
          <a:p>
            <a:pPr marL="812800" indent="-812800">
              <a:lnSpc>
                <a:spcPct val="80000"/>
              </a:lnSpc>
            </a:pPr>
            <a:r>
              <a:rPr lang="ja-JP" altLang="en-US" dirty="0" smtClean="0"/>
              <a:t>その表札をもとに文書およびデジタルの住居地図が商品化（ゼンリンのビジネスモデル）</a:t>
            </a:r>
            <a:endParaRPr lang="en-US" altLang="ja-JP" dirty="0" smtClean="0"/>
          </a:p>
          <a:p>
            <a:pPr marL="812800" indent="-812800">
              <a:lnSpc>
                <a:spcPct val="80000"/>
              </a:lnSpc>
            </a:pPr>
            <a:r>
              <a:rPr lang="ja-JP" altLang="en-US" dirty="0" smtClean="0"/>
              <a:t>表札を掲げる以上、秘密ではないという判断。本人の同意なく掲載されている。</a:t>
            </a:r>
            <a:endParaRPr lang="en-US" altLang="ja-JP" dirty="0" smtClean="0"/>
          </a:p>
          <a:p>
            <a:pPr marL="812800" indent="-812800">
              <a:lnSpc>
                <a:spcPct val="80000"/>
              </a:lnSpc>
            </a:pPr>
            <a:r>
              <a:rPr lang="ja-JP" altLang="en-US" dirty="0" smtClean="0"/>
              <a:t>電話帳の住居表示は本人の同意に基づくが、○○丁目○○番地</a:t>
            </a:r>
            <a:r>
              <a:rPr lang="ja-JP" altLang="en-US" dirty="0" err="1" smtClean="0"/>
              <a:t>どまり</a:t>
            </a:r>
            <a:r>
              <a:rPr lang="ja-JP" altLang="en-US" dirty="0" smtClean="0"/>
              <a:t>で○○号までは載っていない。公表されている電話帳をもとに、電話番号を入力すればたちどころに地図上にその家の位置が表示されるパッケージソフトが市販されている。</a:t>
            </a:r>
            <a:endParaRPr lang="en-US" altLang="ja-JP"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kumimoji="1" lang="ja-JP" altLang="en-US" dirty="0" smtClean="0"/>
              <a:t>ゼンリンから</a:t>
            </a:r>
            <a:r>
              <a:rPr kumimoji="1" lang="en-US" altLang="ja-JP" dirty="0" err="1" smtClean="0"/>
              <a:t>Streetview</a:t>
            </a:r>
            <a:r>
              <a:rPr kumimoji="1" lang="ja-JP" altLang="en-US" dirty="0" smtClean="0"/>
              <a:t>へ</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smtClean="0"/>
              <a:t>現行法のもとでは、すでに秘密ではなく、制限する法律がないということから、本人の同意を求めずして実施</a:t>
            </a:r>
            <a:endParaRPr lang="en-US" altLang="ja-JP" dirty="0" smtClean="0"/>
          </a:p>
          <a:p>
            <a:r>
              <a:rPr lang="ja-JP" altLang="en-US" dirty="0" smtClean="0"/>
              <a:t>個人情報の保護に関する法律が制定されたので、これらの</a:t>
            </a:r>
            <a:r>
              <a:rPr lang="ja-JP" altLang="en-US" dirty="0" smtClean="0">
                <a:solidFill>
                  <a:srgbClr val="FF0000"/>
                </a:solidFill>
              </a:rPr>
              <a:t>商品販売には、本人の同意が必要</a:t>
            </a:r>
            <a:r>
              <a:rPr lang="ja-JP" altLang="en-US" dirty="0" smtClean="0"/>
              <a:t>となった。従って情報提供業のビジネスとしては限界がある。</a:t>
            </a:r>
            <a:endParaRPr lang="en-US" altLang="ja-JP" dirty="0" smtClean="0"/>
          </a:p>
          <a:p>
            <a:r>
              <a:rPr lang="ja-JP" altLang="en-US" dirty="0" smtClean="0"/>
              <a:t>モバイル交通社会実現のためには、個人情報保護やセキュリィティに配慮しつつも、住居表示は空間データ基盤として公共財であるという認識のもとに、低廉なものとしてデジタル情報化されて行くであろう。</a:t>
            </a:r>
          </a:p>
          <a:p>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lang="ja-JP" altLang="en-US" dirty="0" smtClean="0"/>
              <a:t>住居表示台帳</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pPr marL="812800" indent="-812800">
              <a:lnSpc>
                <a:spcPct val="80000"/>
              </a:lnSpc>
            </a:pPr>
            <a:r>
              <a:rPr lang="ja-JP" altLang="en-US" dirty="0" smtClean="0"/>
              <a:t>空間データ基盤としての市町村が整備する住居表示台帳には、街区及び住居番号の情報が含まれている。</a:t>
            </a:r>
            <a:endParaRPr lang="en-US" altLang="ja-JP" dirty="0" smtClean="0"/>
          </a:p>
          <a:p>
            <a:pPr marL="812800" indent="-812800">
              <a:lnSpc>
                <a:spcPct val="80000"/>
              </a:lnSpc>
            </a:pPr>
            <a:r>
              <a:rPr lang="ja-JP" altLang="en-US" dirty="0" smtClean="0"/>
              <a:t>住居表示に関する法律（第９条第２項）では「市町村は、関係人から請求があったときは、住居表示台帳又はその写しを閲覧させなければならない」と規定している。</a:t>
            </a:r>
            <a:r>
              <a:rPr lang="ja-JP" altLang="en-US" dirty="0" smtClean="0">
                <a:solidFill>
                  <a:srgbClr val="FF0000"/>
                </a:solidFill>
              </a:rPr>
              <a:t>公開を原則</a:t>
            </a:r>
            <a:r>
              <a:rPr lang="ja-JP" altLang="en-US" dirty="0" smtClean="0"/>
              <a:t>とするわけである。</a:t>
            </a:r>
            <a:endParaRPr lang="en-US" altLang="ja-JP" dirty="0" smtClean="0"/>
          </a:p>
          <a:p>
            <a:pPr marL="812800" indent="-812800">
              <a:lnSpc>
                <a:spcPct val="80000"/>
              </a:lnSpc>
            </a:pPr>
            <a:r>
              <a:rPr lang="ja-JP" altLang="en-US" dirty="0" smtClean="0"/>
              <a:t>いずれ電子的なものにより公開されることとなろう。この住居表示に係る情報は、直接個人の氏名情報と結びついていなくとも、街区データの含まれる既存の地図の利用等により、位置参照が行われることも視野に入れる必要がある。個人情報保護の徹底が不可欠である。</a:t>
            </a:r>
          </a:p>
          <a:p>
            <a:pPr marL="812800" indent="-812800">
              <a:lnSpc>
                <a:spcPct val="80000"/>
              </a:lnSpc>
              <a:buNone/>
            </a:pPr>
            <a:endParaRPr lang="ja-JP" alt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a:bodyPr>
          <a:lstStyle/>
          <a:p>
            <a:pPr marL="812800" indent="-812800">
              <a:lnSpc>
                <a:spcPct val="80000"/>
              </a:lnSpc>
            </a:pPr>
            <a:r>
              <a:rPr lang="ja-JP" altLang="en-US" dirty="0" smtClean="0"/>
              <a:t>日本の土地、家屋、住所等の公的情報は元来オープンである。</a:t>
            </a:r>
            <a:endParaRPr lang="en-US" altLang="ja-JP" dirty="0" smtClean="0"/>
          </a:p>
          <a:p>
            <a:pPr marL="812800" indent="-812800">
              <a:lnSpc>
                <a:spcPct val="80000"/>
              </a:lnSpc>
            </a:pPr>
            <a:r>
              <a:rPr lang="ja-JP" altLang="en-US" dirty="0" smtClean="0"/>
              <a:t>これに対して大航海時代を通して地図を作りつづけてきたイギリスでは、王立土地登記局がようやく</a:t>
            </a:r>
            <a:r>
              <a:rPr lang="en-US" altLang="ja-JP" dirty="0" smtClean="0"/>
              <a:t>88</a:t>
            </a:r>
            <a:r>
              <a:rPr lang="ja-JP" altLang="en-US" dirty="0" smtClean="0"/>
              <a:t>年に土地登記簿の閲覧を認める決断を行っている。</a:t>
            </a:r>
            <a:endParaRPr lang="en-US" altLang="ja-JP" dirty="0" smtClean="0"/>
          </a:p>
          <a:p>
            <a:pPr marL="812800" indent="-812800">
              <a:lnSpc>
                <a:spcPct val="80000"/>
              </a:lnSpc>
            </a:pPr>
            <a:r>
              <a:rPr lang="ja-JP" altLang="en-US" dirty="0" smtClean="0"/>
              <a:t>日本で国土空間データ基盤の整備および</a:t>
            </a:r>
            <a:r>
              <a:rPr lang="en-US" altLang="ja-JP" dirty="0" smtClean="0"/>
              <a:t>GIS</a:t>
            </a:r>
            <a:r>
              <a:rPr lang="ja-JP" altLang="en-US" dirty="0" err="1" smtClean="0"/>
              <a:t>への</a:t>
            </a:r>
            <a:r>
              <a:rPr lang="ja-JP" altLang="en-US" dirty="0" smtClean="0"/>
              <a:t>取り組みが本格化するのは、不幸にも阪神・淡路大震災がきっかけ</a:t>
            </a:r>
            <a:endParaRPr lang="en-US" altLang="ja-JP" dirty="0" smtClean="0"/>
          </a:p>
          <a:p>
            <a:pPr marL="812800" indent="-812800">
              <a:lnSpc>
                <a:spcPct val="80000"/>
              </a:lnSpc>
            </a:pPr>
            <a:endParaRPr lang="ja-JP" alt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solidFill>
          </a:ln>
        </p:spPr>
        <p:txBody>
          <a:bodyPr/>
          <a:lstStyle/>
          <a:p>
            <a:r>
              <a:rPr lang="ja-JP" altLang="en-US" dirty="0" smtClean="0"/>
              <a:t>地図行政</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pPr marL="812800" indent="-812800">
              <a:lnSpc>
                <a:spcPct val="80000"/>
              </a:lnSpc>
            </a:pPr>
            <a:r>
              <a:rPr lang="ja-JP" altLang="en-US" dirty="0" smtClean="0"/>
              <a:t>地方行政の大半は地図行政とまでいわれる。地方公共団体では、法定、非法定の地域計画が数多く作成され、地図に関連する業務が７割から８割あるといわれている。</a:t>
            </a:r>
            <a:endParaRPr lang="en-US" altLang="ja-JP" dirty="0" smtClean="0"/>
          </a:p>
          <a:p>
            <a:pPr marL="812800" indent="-812800">
              <a:lnSpc>
                <a:spcPct val="80000"/>
              </a:lnSpc>
            </a:pPr>
            <a:r>
              <a:rPr lang="ja-JP" altLang="en-US" dirty="0" smtClean="0"/>
              <a:t>部署間で共通に利用可能な空間データを整備・管理する統合型のＧＩＳを導入すれば、業務の効率化と労力の軽減、行政サービスの高度化及び住民サービスの向上等が可能になる。あわせて行政経費のコストダウンもはかれる。このような効果的な行政運営に資する統合型ＧＩＳを地方公共団体に普及させれば、いつでも、どこでも、誰でも、安く手軽に国土空間データを手にいれることが可能となる。民間情報提供機関はその上で知恵を出し、付加価値をつけてコマーシャルベースに乗せるのである。</a:t>
            </a:r>
          </a:p>
          <a:p>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w="57150">
            <a:solidFill>
              <a:schemeClr val="tx1">
                <a:lumMod val="95000"/>
                <a:lumOff val="5000"/>
              </a:schemeClr>
            </a:solidFill>
          </a:ln>
        </p:spPr>
        <p:txBody>
          <a:bodyPr/>
          <a:lstStyle/>
          <a:p>
            <a:r>
              <a:rPr kumimoji="1" lang="ja-JP" altLang="en-US" dirty="0" smtClean="0"/>
              <a:t>ユビキタス交通</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kumimoji="1" lang="ja-JP" altLang="en-US" dirty="0" smtClean="0"/>
              <a:t>ユビキタス</a:t>
            </a:r>
            <a:r>
              <a:rPr lang="en-US" altLang="ja-JP" dirty="0" smtClean="0"/>
              <a:t>(ubiquitous)</a:t>
            </a:r>
            <a:r>
              <a:rPr kumimoji="1" lang="ja-JP" altLang="en-US" dirty="0" smtClean="0"/>
              <a:t>概念</a:t>
            </a:r>
            <a:endParaRPr kumimoji="1" lang="ja-JP" altLang="en-US" dirty="0"/>
          </a:p>
        </p:txBody>
      </p:sp>
      <p:sp>
        <p:nvSpPr>
          <p:cNvPr id="3" name="コンテンツ プレースホルダ 2"/>
          <p:cNvSpPr>
            <a:spLocks noGrp="1"/>
          </p:cNvSpPr>
          <p:nvPr>
            <p:ph idx="1"/>
          </p:nvPr>
        </p:nvSpPr>
        <p:spPr>
          <a:xfrm>
            <a:off x="457200" y="1772816"/>
            <a:ext cx="8229600" cy="4248472"/>
          </a:xfrm>
        </p:spPr>
        <p:txBody>
          <a:bodyPr>
            <a:normAutofit lnSpcReduction="10000"/>
          </a:bodyPr>
          <a:lstStyle/>
          <a:p>
            <a:r>
              <a:rPr kumimoji="1" lang="ja-JP" altLang="en-US" dirty="0" smtClean="0"/>
              <a:t>いつでも（時間）　ウェアラブルスマートフォン</a:t>
            </a:r>
            <a:endParaRPr kumimoji="1" lang="en-US" altLang="ja-JP" dirty="0" smtClean="0"/>
          </a:p>
          <a:p>
            <a:r>
              <a:rPr lang="ja-JP" altLang="en-US" dirty="0" smtClean="0"/>
              <a:t>どこでも（空間）　ウェアラブルスマートフォン</a:t>
            </a:r>
            <a:endParaRPr lang="en-US" altLang="ja-JP" dirty="0" smtClean="0"/>
          </a:p>
          <a:p>
            <a:r>
              <a:rPr kumimoji="1" lang="ja-JP" altLang="en-US" dirty="0" smtClean="0"/>
              <a:t>「誰でも」の概念はない→制度創造が必要</a:t>
            </a:r>
            <a:endParaRPr kumimoji="1" lang="en-US" altLang="ja-JP" dirty="0" smtClean="0"/>
          </a:p>
          <a:p>
            <a:r>
              <a:rPr lang="ja-JP" altLang="en-US" dirty="0" smtClean="0"/>
              <a:t>ニーズがランダムに発生する利用者の位置については、</a:t>
            </a:r>
            <a:r>
              <a:rPr lang="en-US" altLang="ja-JP" dirty="0" smtClean="0"/>
              <a:t>GPS</a:t>
            </a:r>
            <a:r>
              <a:rPr lang="ja-JP" altLang="en-US" dirty="0" smtClean="0"/>
              <a:t>等に代表される位置情報システムの登場により、技術的に可能となってきているが、料金等社会的に克服すべき課題が山積。</a:t>
            </a:r>
          </a:p>
          <a:p>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ernet_2.jpg"/>
          <p:cNvPicPr>
            <a:picLocks noChangeAspect="1" noChangeArrowheads="1"/>
          </p:cNvPicPr>
          <p:nvPr/>
        </p:nvPicPr>
        <p:blipFill>
          <a:blip r:embed="rId3" cstate="print"/>
          <a:srcRect/>
          <a:stretch>
            <a:fillRect/>
          </a:stretch>
        </p:blipFill>
        <p:spPr bwMode="auto">
          <a:xfrm>
            <a:off x="1510531" y="367531"/>
            <a:ext cx="5869781" cy="586978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06375" y="274638"/>
            <a:ext cx="8686800" cy="777875"/>
          </a:xfrm>
          <a:ln w="28575">
            <a:solidFill>
              <a:schemeClr val="tx1"/>
            </a:solidFill>
          </a:ln>
        </p:spPr>
        <p:txBody>
          <a:bodyPr/>
          <a:lstStyle/>
          <a:p>
            <a:r>
              <a:rPr lang="ja-JP" altLang="en-US" sz="3200" dirty="0"/>
              <a:t>　在来型公共交通　</a:t>
            </a:r>
            <a:r>
              <a:rPr lang="en-US" altLang="ja-JP" sz="3200" dirty="0" err="1"/>
              <a:t>vs</a:t>
            </a:r>
            <a:r>
              <a:rPr lang="ja-JP" altLang="en-US" sz="3200" dirty="0"/>
              <a:t>　ユビキタス公共交通</a:t>
            </a:r>
          </a:p>
        </p:txBody>
      </p:sp>
      <p:sp>
        <p:nvSpPr>
          <p:cNvPr id="24579" name="Rectangle 3"/>
          <p:cNvSpPr>
            <a:spLocks noChangeArrowheads="1"/>
          </p:cNvSpPr>
          <p:nvPr/>
        </p:nvSpPr>
        <p:spPr bwMode="auto">
          <a:xfrm>
            <a:off x="0" y="2270125"/>
            <a:ext cx="9144000" cy="0"/>
          </a:xfrm>
          <a:prstGeom prst="rect">
            <a:avLst/>
          </a:prstGeom>
          <a:noFill/>
          <a:ln w="9525">
            <a:noFill/>
            <a:miter lim="800000"/>
            <a:headEnd/>
            <a:tailEnd/>
          </a:ln>
          <a:effectLst/>
        </p:spPr>
        <p:txBody>
          <a:bodyPr wrap="none" anchor="ctr">
            <a:spAutoFit/>
          </a:bodyPr>
          <a:lstStyle/>
          <a:p>
            <a:endParaRPr lang="ja-JP" altLang="ja-JP"/>
          </a:p>
        </p:txBody>
      </p:sp>
      <p:graphicFrame>
        <p:nvGraphicFramePr>
          <p:cNvPr id="24621" name="Group 45"/>
          <p:cNvGraphicFramePr>
            <a:graphicFrameLocks noGrp="1"/>
          </p:cNvGraphicFramePr>
          <p:nvPr/>
        </p:nvGraphicFramePr>
        <p:xfrm>
          <a:off x="250825" y="1341438"/>
          <a:ext cx="8542338" cy="5403534"/>
        </p:xfrm>
        <a:graphic>
          <a:graphicData uri="http://schemas.openxmlformats.org/drawingml/2006/table">
            <a:tbl>
              <a:tblPr/>
              <a:tblGrid>
                <a:gridCol w="2047875"/>
                <a:gridCol w="3357563"/>
                <a:gridCol w="3136900"/>
              </a:tblGrid>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在来型公共交通</a:t>
                      </a:r>
                      <a:endParaRPr kumimoji="1" lang="ja-JP" altLang="en-US" sz="24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ユビキタス公共交通</a:t>
                      </a:r>
                      <a:endParaRPr kumimoji="1" lang="ja-JP" altLang="en-US" sz="24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代表・構想例</a:t>
                      </a:r>
                      <a:endParaRPr kumimoji="1" lang="ja-JP" altLang="en-US" sz="24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地方ローカル線</a:t>
                      </a:r>
                      <a:endParaRPr kumimoji="1" lang="ja-JP" altLang="en-US" sz="24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err="1" smtClean="0">
                          <a:ln>
                            <a:noFill/>
                          </a:ln>
                          <a:solidFill>
                            <a:schemeClr val="tx1"/>
                          </a:solidFill>
                          <a:effectLst/>
                          <a:latin typeface="Century" pitchFamily="18" charset="0"/>
                          <a:ea typeface="ＭＳ 明朝" charset="-128"/>
                          <a:cs typeface="Times New Roman" pitchFamily="18" charset="0"/>
                        </a:rPr>
                        <a:t>Uber</a:t>
                      </a:r>
                      <a:r>
                        <a:rPr kumimoji="1" lang="ja-JP" altLang="en-US" sz="2400" b="0" i="0" u="none" strike="noStrike" cap="none" normalizeH="0" baseline="0" dirty="0" smtClean="0">
                          <a:ln>
                            <a:noFill/>
                          </a:ln>
                          <a:solidFill>
                            <a:schemeClr val="tx1"/>
                          </a:solidFill>
                          <a:effectLst/>
                          <a:latin typeface="Century" pitchFamily="18" charset="0"/>
                          <a:ea typeface="ＭＳ 明朝" charset="-128"/>
                          <a:cs typeface="Times New Roman" pitchFamily="18" charset="0"/>
                        </a:rPr>
                        <a:t>　</a:t>
                      </a:r>
                      <a:r>
                        <a:rPr kumimoji="1" lang="ja-JP" altLang="en-US" sz="2400" b="0" i="0" u="none" strike="noStrike" cap="none" normalizeH="0" baseline="0" dirty="0" err="1" smtClean="0">
                          <a:ln>
                            <a:noFill/>
                          </a:ln>
                          <a:solidFill>
                            <a:schemeClr val="tx1"/>
                          </a:solidFill>
                          <a:effectLst/>
                          <a:latin typeface="Century" pitchFamily="18" charset="0"/>
                          <a:ea typeface="ＭＳ 明朝" charset="-128"/>
                          <a:cs typeface="Times New Roman" pitchFamily="18" charset="0"/>
                        </a:rPr>
                        <a:t>ゆび</a:t>
                      </a:r>
                      <a:r>
                        <a:rPr kumimoji="1" lang="ja-JP" altLang="en-US" sz="2400" b="0" i="0" u="none" strike="noStrike" cap="none" normalizeH="0" baseline="0" dirty="0" smtClean="0">
                          <a:ln>
                            <a:noFill/>
                          </a:ln>
                          <a:solidFill>
                            <a:schemeClr val="tx1"/>
                          </a:solidFill>
                          <a:effectLst/>
                          <a:latin typeface="Century" pitchFamily="18" charset="0"/>
                          <a:ea typeface="ＭＳ 明朝" charset="-128"/>
                          <a:cs typeface="Times New Roman" pitchFamily="18" charset="0"/>
                        </a:rPr>
                        <a:t>タク</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Century" pitchFamily="18" charset="0"/>
                          <a:ea typeface="ＭＳ 明朝" charset="-128"/>
                          <a:cs typeface="Times New Roman" pitchFamily="18" charset="0"/>
                        </a:rPr>
                        <a:t>高速バスドットコム</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Century" pitchFamily="18" charset="0"/>
                          <a:ea typeface="ＭＳ 明朝" charset="-128"/>
                          <a:cs typeface="Times New Roman" pitchFamily="18" charset="0"/>
                        </a:rPr>
                        <a:t>サイバーレール</a:t>
                      </a:r>
                      <a:endParaRPr kumimoji="1" lang="ja-JP" altLang="en-US" sz="2400" b="0" i="0" u="none" strike="noStrike" cap="none" normalizeH="0" baseline="0" dirty="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6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社会的デメリット</a:t>
                      </a:r>
                      <a:endParaRPr kumimoji="1" lang="ja-JP" altLang="en-US" sz="24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財政負担、エネルギー浪費、環境負荷</a:t>
                      </a:r>
                      <a:endParaRPr kumimoji="1" lang="ja-JP" altLang="en-US" sz="24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Century" pitchFamily="18" charset="0"/>
                          <a:ea typeface="ＭＳ 明朝" charset="-128"/>
                          <a:cs typeface="Times New Roman" pitchFamily="18" charset="0"/>
                        </a:rPr>
                        <a:t>デジタル・デバイス</a:t>
                      </a:r>
                      <a:endParaRPr kumimoji="1" lang="ja-JP" altLang="en-US" sz="2400" b="0" i="0" u="none" strike="noStrike" cap="none" normalizeH="0" baseline="0" dirty="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4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情報提供</a:t>
                      </a:r>
                      <a:endParaRPr kumimoji="1" lang="ja-JP" altLang="en-US" sz="24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停車場システム</a:t>
                      </a:r>
                      <a:r>
                        <a:rPr kumimoji="1" lang="en-US" altLang="ja-JP"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a:t>
                      </a:r>
                      <a:r>
                        <a:rPr kumimoji="1" lang="ja-JP" altLang="en-US"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駅、時刻表</a:t>
                      </a:r>
                      <a:r>
                        <a:rPr kumimoji="1" lang="en-US" altLang="ja-JP"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a:t>
                      </a:r>
                      <a:endParaRPr kumimoji="1" lang="en-US" altLang="ja-JP" sz="24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Century" pitchFamily="18" charset="0"/>
                          <a:ea typeface="ＭＳ 明朝" charset="-128"/>
                          <a:cs typeface="Times New Roman" pitchFamily="18" charset="0"/>
                        </a:rPr>
                        <a:t>スマートフォン</a:t>
                      </a:r>
                      <a:endParaRPr kumimoji="1" lang="en-US" altLang="ja-JP" sz="2400" b="0" i="0" u="none" strike="noStrike" cap="none" normalizeH="0" baseline="0" dirty="0" smtClean="0">
                        <a:ln>
                          <a:noFill/>
                        </a:ln>
                        <a:solidFill>
                          <a:schemeClr val="tx1"/>
                        </a:solidFill>
                        <a:effectLst/>
                        <a:latin typeface="Century" pitchFamily="18" charset="0"/>
                        <a:ea typeface="ＭＳ 明朝"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Century" pitchFamily="18" charset="0"/>
                          <a:ea typeface="ＭＳ 明朝" charset="-128"/>
                          <a:cs typeface="Times New Roman" pitchFamily="18" charset="0"/>
                        </a:rPr>
                        <a:t>人流</a:t>
                      </a:r>
                      <a:r>
                        <a:rPr kumimoji="1" lang="en-US" altLang="ja-JP" sz="2400" b="0" i="0" u="none" strike="noStrike" cap="none" normalizeH="0" baseline="0" dirty="0" smtClean="0">
                          <a:ln>
                            <a:noFill/>
                          </a:ln>
                          <a:solidFill>
                            <a:schemeClr val="tx1"/>
                          </a:solidFill>
                          <a:effectLst/>
                          <a:latin typeface="Century" pitchFamily="18" charset="0"/>
                          <a:ea typeface="ＭＳ 明朝" charset="-128"/>
                          <a:cs typeface="Times New Roman" pitchFamily="18" charset="0"/>
                        </a:rPr>
                        <a:t>SCM</a:t>
                      </a:r>
                      <a:endParaRPr kumimoji="1" lang="en-US" altLang="ja-JP" sz="2400" b="0" i="0" u="none" strike="noStrike" cap="none" normalizeH="0" baseline="0" dirty="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7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制度</a:t>
                      </a:r>
                      <a:r>
                        <a:rPr kumimoji="1" lang="en-US" altLang="ja-JP"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a:t>
                      </a:r>
                      <a:r>
                        <a:rPr kumimoji="1" lang="ja-JP" altLang="en-US"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社会コード</a:t>
                      </a:r>
                      <a:r>
                        <a:rPr kumimoji="1" lang="en-US" altLang="ja-JP" sz="2400" b="0" i="0" u="none" strike="noStrike" cap="none" normalizeH="0" baseline="0" smtClean="0">
                          <a:ln>
                            <a:noFill/>
                          </a:ln>
                          <a:solidFill>
                            <a:schemeClr val="tx1"/>
                          </a:solidFill>
                          <a:effectLst/>
                          <a:latin typeface="Century" pitchFamily="18" charset="0"/>
                          <a:ea typeface="ＭＳ 明朝" charset="-128"/>
                          <a:cs typeface="Times New Roman" pitchFamily="18" charset="0"/>
                        </a:rPr>
                        <a:t>)</a:t>
                      </a:r>
                      <a:endParaRPr kumimoji="1" lang="en-US" altLang="ja-JP" sz="2400" b="0" i="0" u="none" strike="noStrike" cap="none" normalizeH="0" baseline="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Century" pitchFamily="18" charset="0"/>
                          <a:ea typeface="ＭＳ 明朝" charset="-128"/>
                          <a:cs typeface="Times New Roman" pitchFamily="18" charset="0"/>
                        </a:rPr>
                        <a:t>乗合、定時定路線</a:t>
                      </a:r>
                      <a:endParaRPr kumimoji="1" lang="ja-JP" altLang="en-US" sz="2400" b="0" i="0" u="none" strike="noStrike" cap="none" normalizeH="0" baseline="0" dirty="0" smtClean="0">
                        <a:ln>
                          <a:noFill/>
                        </a:ln>
                        <a:solidFill>
                          <a:schemeClr val="tx1"/>
                        </a:solidFill>
                        <a:effectLst/>
                        <a:latin typeface="Arial" charset="0"/>
                        <a:ea typeface="ＭＳ 明朝"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charset="0"/>
                          <a:ea typeface="ＭＳ 明朝" charset="-128"/>
                          <a:cs typeface="Times New Roman" pitchFamily="18" charset="0"/>
                        </a:rPr>
                        <a:t>旅行業の活用</a:t>
                      </a:r>
                      <a:endParaRPr kumimoji="1" lang="en-US" altLang="ja-JP" sz="2400" b="0" i="0" u="none" strike="noStrike" cap="none" normalizeH="0" baseline="0" dirty="0" smtClean="0">
                        <a:ln>
                          <a:noFill/>
                        </a:ln>
                        <a:solidFill>
                          <a:schemeClr val="tx1"/>
                        </a:solidFill>
                        <a:effectLst/>
                        <a:latin typeface="Arial" charset="0"/>
                        <a:ea typeface="ＭＳ 明朝"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charset="0"/>
                          <a:ea typeface="ＭＳ 明朝" charset="-128"/>
                          <a:cs typeface="Times New Roman" pitchFamily="18" charset="0"/>
                        </a:rPr>
                        <a:t>制度創造</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72008"/>
            <a:ext cx="8219256" cy="980728"/>
          </a:xfrm>
          <a:ln w="57150">
            <a:solidFill>
              <a:schemeClr val="tx1"/>
            </a:solidFill>
          </a:ln>
        </p:spPr>
        <p:txBody>
          <a:bodyPr>
            <a:noAutofit/>
          </a:bodyPr>
          <a:lstStyle/>
          <a:p>
            <a:r>
              <a:rPr lang="en-US" altLang="ja-JP" sz="6000" dirty="0" smtClean="0"/>
              <a:t>Google</a:t>
            </a:r>
            <a:r>
              <a:rPr lang="ja-JP" altLang="en-US" sz="6000" dirty="0"/>
              <a:t>　</a:t>
            </a:r>
            <a:r>
              <a:rPr lang="en-US" altLang="ja-JP" sz="6000" dirty="0"/>
              <a:t>Ride</a:t>
            </a:r>
            <a:r>
              <a:rPr lang="ja-JP" altLang="en-US" sz="6000" dirty="0"/>
              <a:t>　</a:t>
            </a:r>
            <a:r>
              <a:rPr lang="en-US" altLang="ja-JP" sz="6000" dirty="0"/>
              <a:t>Finder</a:t>
            </a:r>
          </a:p>
        </p:txBody>
      </p:sp>
      <p:pic>
        <p:nvPicPr>
          <p:cNvPr id="21508" name="Picture 4" descr="ridefinder top page"/>
          <p:cNvPicPr>
            <a:picLocks noChangeAspect="1" noChangeArrowheads="1"/>
          </p:cNvPicPr>
          <p:nvPr/>
        </p:nvPicPr>
        <p:blipFill>
          <a:blip r:embed="rId3" cstate="print"/>
          <a:srcRect/>
          <a:stretch>
            <a:fillRect/>
          </a:stretch>
        </p:blipFill>
        <p:spPr bwMode="auto">
          <a:xfrm>
            <a:off x="611188" y="1767036"/>
            <a:ext cx="4175125" cy="4686300"/>
          </a:xfrm>
          <a:prstGeom prst="rect">
            <a:avLst/>
          </a:prstGeom>
          <a:noFill/>
        </p:spPr>
      </p:pic>
      <p:sp>
        <p:nvSpPr>
          <p:cNvPr id="21509" name="Rectangle 5"/>
          <p:cNvSpPr>
            <a:spLocks noChangeArrowheads="1"/>
          </p:cNvSpPr>
          <p:nvPr/>
        </p:nvSpPr>
        <p:spPr bwMode="auto">
          <a:xfrm>
            <a:off x="5381625" y="2228304"/>
            <a:ext cx="2430463" cy="3937000"/>
          </a:xfrm>
          <a:prstGeom prst="rect">
            <a:avLst/>
          </a:prstGeom>
          <a:noFill/>
          <a:ln w="9525">
            <a:noFill/>
            <a:miter lim="800000"/>
            <a:headEnd/>
            <a:tailEnd/>
          </a:ln>
          <a:effectLst/>
        </p:spPr>
        <p:txBody>
          <a:bodyPr>
            <a:spAutoFit/>
          </a:bodyPr>
          <a:lstStyle/>
          <a:p>
            <a:r>
              <a:rPr lang="ja-JP" altLang="en-US" b="1" dirty="0"/>
              <a:t>バス会社やタクシー会社と連携して運行状況を確認できるサービスで、</a:t>
            </a:r>
            <a:r>
              <a:rPr lang="en-US" altLang="ja-JP" b="1" dirty="0"/>
              <a:t>Google </a:t>
            </a:r>
            <a:r>
              <a:rPr lang="ja-JP" altLang="en-US" b="1" dirty="0"/>
              <a:t>マップと連動して利用でき、現在位置に最も近いバスやタクシーを探すことができます。</a:t>
            </a:r>
          </a:p>
          <a:p>
            <a:r>
              <a:rPr lang="ja-JP" altLang="en-US" b="1" dirty="0"/>
              <a:t>日本ではこのサービスは提供されていません。更にこれがモバイル端末などで利用できれば、もっと便利になるでしょう。</a:t>
            </a:r>
          </a:p>
        </p:txBody>
      </p:sp>
      <p:sp>
        <p:nvSpPr>
          <p:cNvPr id="21511" name="Rectangle 7"/>
          <p:cNvSpPr>
            <a:spLocks noChangeArrowheads="1"/>
          </p:cNvSpPr>
          <p:nvPr/>
        </p:nvSpPr>
        <p:spPr bwMode="auto">
          <a:xfrm>
            <a:off x="1327869" y="1126485"/>
            <a:ext cx="6340475" cy="646331"/>
          </a:xfrm>
          <a:prstGeom prst="rect">
            <a:avLst/>
          </a:prstGeom>
          <a:noFill/>
          <a:ln w="9525">
            <a:noFill/>
            <a:miter lim="800000"/>
            <a:headEnd/>
            <a:tailEnd/>
          </a:ln>
          <a:effectLst/>
        </p:spPr>
        <p:txBody>
          <a:bodyPr>
            <a:spAutoFit/>
          </a:bodyPr>
          <a:lstStyle/>
          <a:p>
            <a:r>
              <a:rPr lang="en-US" altLang="ja-JP" b="1" dirty="0"/>
              <a:t>Google Ride Finder </a:t>
            </a:r>
            <a:r>
              <a:rPr lang="ja-JP" altLang="en-US" b="1" dirty="0"/>
              <a:t>は、タクシー、シャトルバス、リムジンバス</a:t>
            </a:r>
          </a:p>
          <a:p>
            <a:r>
              <a:rPr lang="ja-JP" altLang="en-US" b="1" dirty="0"/>
              <a:t>などの位置をリアルタイムに表示させる</a:t>
            </a:r>
            <a:r>
              <a:rPr lang="ja-JP" altLang="en-US" b="1" dirty="0" smtClean="0"/>
              <a:t>サービス（２０００年頃）</a:t>
            </a:r>
            <a:endParaRPr lang="ja-JP" altLang="en-US" b="1" dirty="0"/>
          </a:p>
        </p:txBody>
      </p:sp>
      <p:sp>
        <p:nvSpPr>
          <p:cNvPr id="21513" name="Rectangle 9"/>
          <p:cNvSpPr>
            <a:spLocks noChangeArrowheads="1"/>
          </p:cNvSpPr>
          <p:nvPr/>
        </p:nvSpPr>
        <p:spPr bwMode="auto">
          <a:xfrm>
            <a:off x="3987800" y="6446838"/>
            <a:ext cx="4832350" cy="366712"/>
          </a:xfrm>
          <a:prstGeom prst="rect">
            <a:avLst/>
          </a:prstGeom>
          <a:noFill/>
          <a:ln w="9525">
            <a:noFill/>
            <a:miter lim="800000"/>
            <a:headEnd/>
            <a:tailEnd/>
          </a:ln>
          <a:effectLst/>
        </p:spPr>
        <p:txBody>
          <a:bodyPr wrap="none">
            <a:spAutoFit/>
          </a:bodyPr>
          <a:lstStyle/>
          <a:p>
            <a:r>
              <a:rPr lang="ja-JP" altLang="en-US"/>
              <a:t>出典：</a:t>
            </a:r>
            <a:r>
              <a:rPr lang="en-US" altLang="ja-JP"/>
              <a:t>http://mumu-j.com/Googleridefinder.html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35150" y="457200"/>
            <a:ext cx="5689600" cy="1027113"/>
          </a:xfrm>
          <a:prstGeom prst="rect">
            <a:avLst/>
          </a:prstGeom>
          <a:noFill/>
          <a:ln w="57150" cmpd="thinThick">
            <a:solidFill>
              <a:schemeClr val="tx1"/>
            </a:solidFill>
            <a:miter lim="800000"/>
            <a:headEnd/>
            <a:tailEnd/>
          </a:ln>
          <a:effectLst/>
        </p:spPr>
        <p:txBody>
          <a:bodyPr wrap="none" anchor="ctr"/>
          <a:lstStyle/>
          <a:p>
            <a:pPr algn="ctr"/>
            <a:r>
              <a:rPr lang="ja-JP" altLang="en-US" sz="4800">
                <a:latin typeface="Times New Roman" pitchFamily="18" charset="0"/>
              </a:rPr>
              <a:t>　ゆびタク構想</a:t>
            </a:r>
          </a:p>
        </p:txBody>
      </p:sp>
      <p:sp>
        <p:nvSpPr>
          <p:cNvPr id="31747" name="Text Box 3"/>
          <p:cNvSpPr txBox="1">
            <a:spLocks noChangeArrowheads="1"/>
          </p:cNvSpPr>
          <p:nvPr/>
        </p:nvSpPr>
        <p:spPr bwMode="auto">
          <a:xfrm>
            <a:off x="1712913" y="1895475"/>
            <a:ext cx="6027737" cy="1778000"/>
          </a:xfrm>
          <a:prstGeom prst="rect">
            <a:avLst/>
          </a:prstGeom>
          <a:noFill/>
          <a:ln w="38100">
            <a:solidFill>
              <a:schemeClr val="tx1"/>
            </a:solidFill>
            <a:miter lim="800000"/>
            <a:headEnd/>
            <a:tailEnd/>
          </a:ln>
          <a:effectLst/>
        </p:spPr>
        <p:txBody>
          <a:bodyPr wrap="none">
            <a:spAutoFit/>
          </a:bodyPr>
          <a:lstStyle/>
          <a:p>
            <a:r>
              <a:rPr lang="ja-JP" altLang="en-US" sz="3600">
                <a:latin typeface="Times New Roman" pitchFamily="18" charset="0"/>
              </a:rPr>
              <a:t>何時でも何所でも</a:t>
            </a:r>
            <a:r>
              <a:rPr lang="en-US" altLang="ja-JP" sz="3600">
                <a:latin typeface="Times New Roman" pitchFamily="18" charset="0"/>
              </a:rPr>
              <a:t>(</a:t>
            </a:r>
            <a:r>
              <a:rPr lang="ja-JP" altLang="en-US" sz="3600">
                <a:latin typeface="Times New Roman" pitchFamily="18" charset="0"/>
                <a:ea typeface="HGPｺﾞｼｯｸE" pitchFamily="50" charset="-128"/>
              </a:rPr>
              <a:t>ユビ</a:t>
            </a:r>
            <a:r>
              <a:rPr lang="ja-JP" altLang="en-US" sz="3600">
                <a:latin typeface="Times New Roman" pitchFamily="18" charset="0"/>
              </a:rPr>
              <a:t>キタス）</a:t>
            </a:r>
          </a:p>
          <a:p>
            <a:r>
              <a:rPr lang="ja-JP" altLang="en-US" sz="3600">
                <a:latin typeface="Times New Roman" pitchFamily="18" charset="0"/>
              </a:rPr>
              <a:t>親ゆび一つで呼べる</a:t>
            </a:r>
          </a:p>
          <a:p>
            <a:r>
              <a:rPr lang="ja-JP" altLang="en-US" sz="3600">
                <a:latin typeface="Times New Roman" pitchFamily="18" charset="0"/>
              </a:rPr>
              <a:t>乗合・貸切相対化タクシー</a:t>
            </a:r>
          </a:p>
        </p:txBody>
      </p:sp>
      <p:sp>
        <p:nvSpPr>
          <p:cNvPr id="31748" name="Text Box 4"/>
          <p:cNvSpPr txBox="1">
            <a:spLocks noChangeArrowheads="1"/>
          </p:cNvSpPr>
          <p:nvPr/>
        </p:nvSpPr>
        <p:spPr bwMode="auto">
          <a:xfrm>
            <a:off x="1862138" y="3879850"/>
            <a:ext cx="5734050" cy="1349375"/>
          </a:xfrm>
          <a:prstGeom prst="rect">
            <a:avLst/>
          </a:prstGeom>
          <a:noFill/>
          <a:ln w="38100">
            <a:solidFill>
              <a:schemeClr val="tx1"/>
            </a:solidFill>
            <a:miter lim="800000"/>
            <a:headEnd/>
            <a:tailEnd/>
          </a:ln>
          <a:effectLst/>
        </p:spPr>
        <p:txBody>
          <a:bodyPr wrap="none">
            <a:spAutoFit/>
          </a:bodyPr>
          <a:lstStyle/>
          <a:p>
            <a:pPr algn="ctr"/>
            <a:r>
              <a:rPr lang="ja-JP" altLang="en-US" sz="4000">
                <a:latin typeface="Times New Roman" pitchFamily="18" charset="0"/>
              </a:rPr>
              <a:t>会員制で月極使い放題制</a:t>
            </a:r>
          </a:p>
          <a:p>
            <a:pPr algn="ctr"/>
            <a:r>
              <a:rPr lang="ja-JP" altLang="en-US" sz="4000">
                <a:latin typeface="Times New Roman" pitchFamily="18" charset="0"/>
              </a:rPr>
              <a:t>（タクシー定期券）</a:t>
            </a:r>
          </a:p>
        </p:txBody>
      </p:sp>
      <p:sp>
        <p:nvSpPr>
          <p:cNvPr id="31749" name="Text Box 5"/>
          <p:cNvSpPr txBox="1">
            <a:spLocks noChangeArrowheads="1"/>
          </p:cNvSpPr>
          <p:nvPr/>
        </p:nvSpPr>
        <p:spPr bwMode="auto">
          <a:xfrm>
            <a:off x="2987675" y="5641975"/>
            <a:ext cx="2762250" cy="739775"/>
          </a:xfrm>
          <a:prstGeom prst="rect">
            <a:avLst/>
          </a:prstGeom>
          <a:noFill/>
          <a:ln w="38100">
            <a:solidFill>
              <a:schemeClr val="tx1"/>
            </a:solidFill>
            <a:miter lim="800000"/>
            <a:headEnd/>
            <a:tailEnd/>
          </a:ln>
          <a:effectLst/>
        </p:spPr>
        <p:txBody>
          <a:bodyPr wrap="none">
            <a:spAutoFit/>
          </a:bodyPr>
          <a:lstStyle/>
          <a:p>
            <a:pPr algn="ctr"/>
            <a:r>
              <a:rPr lang="ja-JP" altLang="en-US" sz="4000">
                <a:latin typeface="Times New Roman" pitchFamily="18" charset="0"/>
              </a:rPr>
              <a:t>適正配車力</a:t>
            </a:r>
          </a:p>
        </p:txBody>
      </p:sp>
      <p:sp>
        <p:nvSpPr>
          <p:cNvPr id="31750" name="AutoShape 6"/>
          <p:cNvSpPr>
            <a:spLocks noChangeArrowheads="1"/>
          </p:cNvSpPr>
          <p:nvPr/>
        </p:nvSpPr>
        <p:spPr bwMode="auto">
          <a:xfrm>
            <a:off x="6227763" y="5300663"/>
            <a:ext cx="1800225" cy="1223962"/>
          </a:xfrm>
          <a:prstGeom prst="leftArrow">
            <a:avLst>
              <a:gd name="adj1" fmla="val 50000"/>
              <a:gd name="adj2" fmla="val 36770"/>
            </a:avLst>
          </a:prstGeom>
          <a:solidFill>
            <a:schemeClr val="bg1"/>
          </a:solidFill>
          <a:ln w="9525">
            <a:solidFill>
              <a:schemeClr val="tx1"/>
            </a:solidFill>
            <a:miter lim="800000"/>
            <a:headEnd/>
            <a:tailEnd/>
          </a:ln>
          <a:effectLst/>
        </p:spPr>
        <p:txBody>
          <a:bodyPr wrap="none" anchor="ctr"/>
          <a:lstStyle/>
          <a:p>
            <a:pPr algn="ctr"/>
            <a:r>
              <a:rPr lang="ja-JP" altLang="en-US"/>
              <a:t>ケースによって</a:t>
            </a:r>
          </a:p>
          <a:p>
            <a:pPr algn="ctr"/>
            <a:r>
              <a:rPr lang="ja-JP" altLang="en-US"/>
              <a:t>財政支援</a:t>
            </a:r>
          </a:p>
        </p:txBody>
      </p:sp>
      <p:sp>
        <p:nvSpPr>
          <p:cNvPr id="31751" name="Oval 7"/>
          <p:cNvSpPr>
            <a:spLocks noChangeArrowheads="1"/>
          </p:cNvSpPr>
          <p:nvPr/>
        </p:nvSpPr>
        <p:spPr bwMode="auto">
          <a:xfrm>
            <a:off x="7956550" y="4797425"/>
            <a:ext cx="914400" cy="2016125"/>
          </a:xfrm>
          <a:prstGeom prst="ellipse">
            <a:avLst/>
          </a:prstGeom>
          <a:solidFill>
            <a:schemeClr val="bg1"/>
          </a:solidFill>
          <a:ln w="9525">
            <a:solidFill>
              <a:schemeClr val="tx1"/>
            </a:solidFill>
            <a:round/>
            <a:headEnd/>
            <a:tailEnd/>
          </a:ln>
          <a:effectLst/>
        </p:spPr>
        <p:txBody>
          <a:bodyPr vert="eaVert" wrap="none" anchor="ctr"/>
          <a:lstStyle/>
          <a:p>
            <a:pPr algn="ctr"/>
            <a:r>
              <a:rPr lang="ja-JP" altLang="en-US"/>
              <a:t>ローカル線</a:t>
            </a:r>
          </a:p>
          <a:p>
            <a:pPr algn="ctr"/>
            <a:r>
              <a:rPr lang="ja-JP" altLang="en-US"/>
              <a:t>ローカルバスの</a:t>
            </a:r>
          </a:p>
          <a:p>
            <a:pPr algn="ctr"/>
            <a:r>
              <a:rPr lang="ja-JP" altLang="en-US"/>
              <a:t>代替</a:t>
            </a:r>
          </a:p>
        </p:txBody>
      </p:sp>
      <p:sp>
        <p:nvSpPr>
          <p:cNvPr id="31752" name="AutoShape 8"/>
          <p:cNvSpPr>
            <a:spLocks noChangeArrowheads="1"/>
          </p:cNvSpPr>
          <p:nvPr/>
        </p:nvSpPr>
        <p:spPr bwMode="auto">
          <a:xfrm>
            <a:off x="144463" y="692150"/>
            <a:ext cx="1258887" cy="5832475"/>
          </a:xfrm>
          <a:prstGeom prst="rightArrow">
            <a:avLst>
              <a:gd name="adj1" fmla="val 50000"/>
              <a:gd name="adj2" fmla="val 25000"/>
            </a:avLst>
          </a:prstGeom>
          <a:solidFill>
            <a:schemeClr val="bg1"/>
          </a:solidFill>
          <a:ln w="9525">
            <a:solidFill>
              <a:schemeClr val="tx1"/>
            </a:solidFill>
            <a:prstDash val="dash"/>
            <a:miter lim="800000"/>
            <a:headEnd/>
            <a:tailEnd/>
          </a:ln>
          <a:effectLst/>
        </p:spPr>
        <p:txBody>
          <a:bodyPr vert="eaVert" wrap="none" anchor="ctr"/>
          <a:lstStyle/>
          <a:p>
            <a:pPr algn="ctr"/>
            <a:r>
              <a:rPr lang="ja-JP" altLang="en-US"/>
              <a:t>ユビキタス交通社会</a:t>
            </a:r>
          </a:p>
          <a:p>
            <a:pPr algn="ctr"/>
            <a:endParaRPr lang="ja-JP" altLang="en-US"/>
          </a:p>
          <a:p>
            <a:pPr algn="ctr"/>
            <a:r>
              <a:rPr lang="ja-JP" altLang="en-US"/>
              <a:t>地理空間情報提供</a:t>
            </a:r>
          </a:p>
        </p:txBody>
      </p:sp>
      <p:sp>
        <p:nvSpPr>
          <p:cNvPr id="31753" name="Oval 9"/>
          <p:cNvSpPr>
            <a:spLocks noChangeArrowheads="1"/>
          </p:cNvSpPr>
          <p:nvPr/>
        </p:nvSpPr>
        <p:spPr bwMode="auto">
          <a:xfrm>
            <a:off x="8172450" y="333375"/>
            <a:ext cx="914400" cy="2016125"/>
          </a:xfrm>
          <a:prstGeom prst="ellipse">
            <a:avLst/>
          </a:prstGeom>
          <a:solidFill>
            <a:schemeClr val="bg1"/>
          </a:solidFill>
          <a:ln w="9525">
            <a:solidFill>
              <a:schemeClr val="tx1"/>
            </a:solidFill>
            <a:round/>
            <a:headEnd/>
            <a:tailEnd/>
          </a:ln>
          <a:effectLst/>
        </p:spPr>
        <p:txBody>
          <a:bodyPr vert="eaVert" wrap="none" anchor="ctr"/>
          <a:lstStyle/>
          <a:p>
            <a:pPr algn="ctr"/>
            <a:r>
              <a:rPr lang="ja-JP" altLang="en-US"/>
              <a:t>新型の企画旅行</a:t>
            </a:r>
          </a:p>
        </p:txBody>
      </p:sp>
      <p:sp>
        <p:nvSpPr>
          <p:cNvPr id="31754" name="AutoShape 10"/>
          <p:cNvSpPr>
            <a:spLocks noChangeArrowheads="1"/>
          </p:cNvSpPr>
          <p:nvPr/>
        </p:nvSpPr>
        <p:spPr bwMode="auto">
          <a:xfrm rot="-2533083">
            <a:off x="7813675" y="2565400"/>
            <a:ext cx="935038" cy="647700"/>
          </a:xfrm>
          <a:prstGeom prst="leftArrow">
            <a:avLst>
              <a:gd name="adj1" fmla="val 50000"/>
              <a:gd name="adj2" fmla="val 36091"/>
            </a:avLst>
          </a:prstGeom>
          <a:solidFill>
            <a:schemeClr val="bg1"/>
          </a:solidFill>
          <a:ln w="9525">
            <a:solidFill>
              <a:schemeClr val="tx1"/>
            </a:solidFill>
            <a:miter lim="800000"/>
            <a:headEnd/>
            <a:tailEnd/>
          </a:ln>
          <a:effectLst/>
        </p:spPr>
        <p:txBody>
          <a:bodyPr wrap="none" anchor="ctr"/>
          <a:lstStyle/>
          <a:p>
            <a:pPr algn="ctr"/>
            <a:endParaRPr lang="ja-JP" altLang="ja-JP"/>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2"/>
          <p:cNvSpPr>
            <a:spLocks noChangeArrowheads="1"/>
          </p:cNvSpPr>
          <p:nvPr/>
        </p:nvSpPr>
        <p:spPr bwMode="auto">
          <a:xfrm>
            <a:off x="6477000" y="533400"/>
            <a:ext cx="2133600" cy="1066800"/>
          </a:xfrm>
          <a:prstGeom prst="ellipse">
            <a:avLst/>
          </a:prstGeom>
          <a:noFill/>
          <a:ln w="9525">
            <a:solidFill>
              <a:schemeClr val="tx1"/>
            </a:solidFill>
            <a:round/>
            <a:headEnd/>
            <a:tailEnd/>
          </a:ln>
          <a:effectLst/>
        </p:spPr>
        <p:txBody>
          <a:bodyPr wrap="none" anchor="ctr"/>
          <a:lstStyle/>
          <a:p>
            <a:pPr algn="ctr"/>
            <a:r>
              <a:rPr lang="ja-JP" altLang="en-US" sz="3200">
                <a:latin typeface="Times New Roman" pitchFamily="18" charset="0"/>
              </a:rPr>
              <a:t>通貨</a:t>
            </a:r>
          </a:p>
        </p:txBody>
      </p:sp>
      <p:sp>
        <p:nvSpPr>
          <p:cNvPr id="30723" name="Oval 3"/>
          <p:cNvSpPr>
            <a:spLocks noChangeArrowheads="1"/>
          </p:cNvSpPr>
          <p:nvPr/>
        </p:nvSpPr>
        <p:spPr bwMode="auto">
          <a:xfrm>
            <a:off x="638175" y="404813"/>
            <a:ext cx="2133600" cy="1066800"/>
          </a:xfrm>
          <a:prstGeom prst="ellipse">
            <a:avLst/>
          </a:prstGeom>
          <a:noFill/>
          <a:ln w="19050">
            <a:solidFill>
              <a:schemeClr val="tx1"/>
            </a:solidFill>
            <a:round/>
            <a:headEnd/>
            <a:tailEnd/>
          </a:ln>
          <a:effectLst/>
        </p:spPr>
        <p:txBody>
          <a:bodyPr wrap="none" anchor="ctr"/>
          <a:lstStyle/>
          <a:p>
            <a:pPr algn="ctr"/>
            <a:r>
              <a:rPr lang="ja-JP" altLang="en-US" sz="3200">
                <a:latin typeface="Times New Roman" pitchFamily="18" charset="0"/>
              </a:rPr>
              <a:t>電子通貨</a:t>
            </a:r>
          </a:p>
        </p:txBody>
      </p:sp>
      <p:sp>
        <p:nvSpPr>
          <p:cNvPr id="30724" name="Oval 4"/>
          <p:cNvSpPr>
            <a:spLocks noChangeArrowheads="1"/>
          </p:cNvSpPr>
          <p:nvPr/>
        </p:nvSpPr>
        <p:spPr bwMode="auto">
          <a:xfrm>
            <a:off x="638175" y="1700213"/>
            <a:ext cx="1557338" cy="1066800"/>
          </a:xfrm>
          <a:prstGeom prst="ellipse">
            <a:avLst/>
          </a:prstGeom>
          <a:noFill/>
          <a:ln w="19050">
            <a:solidFill>
              <a:schemeClr val="tx1"/>
            </a:solidFill>
            <a:round/>
            <a:headEnd/>
            <a:tailEnd/>
          </a:ln>
          <a:effectLst/>
        </p:spPr>
        <p:txBody>
          <a:bodyPr wrap="none" anchor="ctr"/>
          <a:lstStyle/>
          <a:p>
            <a:pPr algn="ctr"/>
            <a:r>
              <a:rPr lang="ja-JP" altLang="en-US" sz="3200">
                <a:latin typeface="Times New Roman" pitchFamily="18" charset="0"/>
              </a:rPr>
              <a:t>手配</a:t>
            </a:r>
          </a:p>
          <a:p>
            <a:pPr algn="ctr"/>
            <a:r>
              <a:rPr lang="ja-JP" altLang="en-US" sz="3200">
                <a:latin typeface="Times New Roman" pitchFamily="18" charset="0"/>
              </a:rPr>
              <a:t>旅行</a:t>
            </a:r>
          </a:p>
        </p:txBody>
      </p:sp>
      <p:sp>
        <p:nvSpPr>
          <p:cNvPr id="30725" name="Oval 5"/>
          <p:cNvSpPr>
            <a:spLocks noChangeArrowheads="1"/>
          </p:cNvSpPr>
          <p:nvPr/>
        </p:nvSpPr>
        <p:spPr bwMode="auto">
          <a:xfrm>
            <a:off x="7092950" y="1649413"/>
            <a:ext cx="1190625" cy="1203325"/>
          </a:xfrm>
          <a:prstGeom prst="ellipse">
            <a:avLst/>
          </a:prstGeom>
          <a:noFill/>
          <a:ln w="12700">
            <a:solidFill>
              <a:schemeClr val="tx1"/>
            </a:solidFill>
            <a:prstDash val="dash"/>
            <a:round/>
            <a:headEnd/>
            <a:tailEnd/>
          </a:ln>
          <a:effectLst/>
        </p:spPr>
        <p:txBody>
          <a:bodyPr wrap="none" anchor="ctr"/>
          <a:lstStyle/>
          <a:p>
            <a:pPr algn="ctr"/>
            <a:r>
              <a:rPr lang="ja-JP" altLang="en-US" sz="3200">
                <a:latin typeface="Times New Roman" pitchFamily="18" charset="0"/>
              </a:rPr>
              <a:t>主催</a:t>
            </a:r>
          </a:p>
          <a:p>
            <a:pPr algn="ctr"/>
            <a:r>
              <a:rPr lang="ja-JP" altLang="en-US" sz="3200">
                <a:latin typeface="Times New Roman" pitchFamily="18" charset="0"/>
              </a:rPr>
              <a:t>旅行</a:t>
            </a:r>
          </a:p>
        </p:txBody>
      </p:sp>
      <p:sp>
        <p:nvSpPr>
          <p:cNvPr id="30726" name="Rectangle 6"/>
          <p:cNvSpPr>
            <a:spLocks noChangeArrowheads="1"/>
          </p:cNvSpPr>
          <p:nvPr/>
        </p:nvSpPr>
        <p:spPr bwMode="auto">
          <a:xfrm>
            <a:off x="4114800" y="333375"/>
            <a:ext cx="838200" cy="5537200"/>
          </a:xfrm>
          <a:prstGeom prst="rect">
            <a:avLst/>
          </a:prstGeom>
          <a:noFill/>
          <a:ln w="28575">
            <a:solidFill>
              <a:schemeClr val="tx1"/>
            </a:solidFill>
            <a:prstDash val="dash"/>
            <a:miter lim="800000"/>
            <a:headEnd/>
            <a:tailEnd/>
          </a:ln>
          <a:effectLst/>
        </p:spPr>
        <p:txBody>
          <a:bodyPr vert="eaVert" wrap="none" anchor="ctr"/>
          <a:lstStyle/>
          <a:p>
            <a:pPr algn="ctr"/>
            <a:r>
              <a:rPr lang="ja-JP" altLang="en-US" sz="4400">
                <a:latin typeface="Times New Roman" pitchFamily="18" charset="0"/>
              </a:rPr>
              <a:t>特定・不特定性</a:t>
            </a:r>
          </a:p>
        </p:txBody>
      </p:sp>
      <p:sp>
        <p:nvSpPr>
          <p:cNvPr id="30727" name="Oval 7"/>
          <p:cNvSpPr>
            <a:spLocks noChangeArrowheads="1"/>
          </p:cNvSpPr>
          <p:nvPr/>
        </p:nvSpPr>
        <p:spPr bwMode="auto">
          <a:xfrm>
            <a:off x="323850" y="5746750"/>
            <a:ext cx="2133600" cy="1066800"/>
          </a:xfrm>
          <a:prstGeom prst="ellipse">
            <a:avLst/>
          </a:prstGeom>
          <a:noFill/>
          <a:ln w="12700">
            <a:solidFill>
              <a:schemeClr val="tx1"/>
            </a:solidFill>
            <a:round/>
            <a:headEnd/>
            <a:tailEnd/>
          </a:ln>
          <a:effectLst/>
        </p:spPr>
        <p:txBody>
          <a:bodyPr wrap="none" anchor="ctr"/>
          <a:lstStyle/>
          <a:p>
            <a:pPr algn="ctr"/>
            <a:r>
              <a:rPr lang="ja-JP" altLang="en-US" sz="4000">
                <a:latin typeface="Times New Roman" pitchFamily="18" charset="0"/>
              </a:rPr>
              <a:t>自家用</a:t>
            </a:r>
          </a:p>
        </p:txBody>
      </p:sp>
      <p:sp>
        <p:nvSpPr>
          <p:cNvPr id="30728" name="Oval 8"/>
          <p:cNvSpPr>
            <a:spLocks noChangeArrowheads="1"/>
          </p:cNvSpPr>
          <p:nvPr/>
        </p:nvSpPr>
        <p:spPr bwMode="auto">
          <a:xfrm>
            <a:off x="6659563" y="5734050"/>
            <a:ext cx="2133600" cy="1066800"/>
          </a:xfrm>
          <a:prstGeom prst="ellipse">
            <a:avLst/>
          </a:prstGeom>
          <a:noFill/>
          <a:ln w="12700">
            <a:solidFill>
              <a:schemeClr val="tx1"/>
            </a:solidFill>
            <a:round/>
            <a:headEnd/>
            <a:tailEnd/>
          </a:ln>
          <a:effectLst/>
        </p:spPr>
        <p:txBody>
          <a:bodyPr wrap="none" anchor="ctr"/>
          <a:lstStyle/>
          <a:p>
            <a:pPr algn="ctr"/>
            <a:r>
              <a:rPr lang="ja-JP" altLang="en-US" sz="4000">
                <a:latin typeface="Times New Roman" pitchFamily="18" charset="0"/>
              </a:rPr>
              <a:t>他人用</a:t>
            </a:r>
          </a:p>
        </p:txBody>
      </p:sp>
      <p:sp>
        <p:nvSpPr>
          <p:cNvPr id="30729" name="Oval 9"/>
          <p:cNvSpPr>
            <a:spLocks noChangeArrowheads="1"/>
          </p:cNvSpPr>
          <p:nvPr/>
        </p:nvSpPr>
        <p:spPr bwMode="auto">
          <a:xfrm>
            <a:off x="609600" y="2924175"/>
            <a:ext cx="2133600" cy="1296988"/>
          </a:xfrm>
          <a:prstGeom prst="ellipse">
            <a:avLst/>
          </a:prstGeom>
          <a:noFill/>
          <a:ln w="57150">
            <a:solidFill>
              <a:schemeClr val="tx1"/>
            </a:solidFill>
            <a:round/>
            <a:headEnd/>
            <a:tailEnd/>
          </a:ln>
          <a:effectLst/>
        </p:spPr>
        <p:txBody>
          <a:bodyPr wrap="none" anchor="ctr"/>
          <a:lstStyle/>
          <a:p>
            <a:pPr algn="ctr"/>
            <a:r>
              <a:rPr lang="ja-JP" altLang="en-US" sz="4000">
                <a:latin typeface="Times New Roman" pitchFamily="18" charset="0"/>
              </a:rPr>
              <a:t>貸切</a:t>
            </a:r>
          </a:p>
          <a:p>
            <a:pPr algn="ctr"/>
            <a:r>
              <a:rPr lang="ja-JP" altLang="en-US" sz="4000">
                <a:latin typeface="Times New Roman" pitchFamily="18" charset="0"/>
              </a:rPr>
              <a:t>交通</a:t>
            </a:r>
          </a:p>
        </p:txBody>
      </p:sp>
      <p:sp>
        <p:nvSpPr>
          <p:cNvPr id="30730" name="Oval 10"/>
          <p:cNvSpPr>
            <a:spLocks noChangeArrowheads="1"/>
          </p:cNvSpPr>
          <p:nvPr/>
        </p:nvSpPr>
        <p:spPr bwMode="auto">
          <a:xfrm>
            <a:off x="6615113" y="2924175"/>
            <a:ext cx="2133600" cy="1211263"/>
          </a:xfrm>
          <a:prstGeom prst="ellipse">
            <a:avLst/>
          </a:prstGeom>
          <a:noFill/>
          <a:ln w="57150">
            <a:solidFill>
              <a:schemeClr val="tx1"/>
            </a:solidFill>
            <a:round/>
            <a:headEnd/>
            <a:tailEnd/>
          </a:ln>
          <a:effectLst/>
        </p:spPr>
        <p:txBody>
          <a:bodyPr wrap="none" anchor="ctr"/>
          <a:lstStyle/>
          <a:p>
            <a:pPr algn="ctr"/>
            <a:r>
              <a:rPr lang="ja-JP" altLang="en-US" sz="4000">
                <a:latin typeface="Times New Roman" pitchFamily="18" charset="0"/>
              </a:rPr>
              <a:t>乗合</a:t>
            </a:r>
          </a:p>
          <a:p>
            <a:pPr algn="ctr"/>
            <a:r>
              <a:rPr lang="ja-JP" altLang="en-US" sz="4000">
                <a:latin typeface="Times New Roman" pitchFamily="18" charset="0"/>
              </a:rPr>
              <a:t>交通</a:t>
            </a:r>
          </a:p>
        </p:txBody>
      </p:sp>
      <p:sp>
        <p:nvSpPr>
          <p:cNvPr id="30731" name="AutoShape 11"/>
          <p:cNvSpPr>
            <a:spLocks noChangeArrowheads="1"/>
          </p:cNvSpPr>
          <p:nvPr/>
        </p:nvSpPr>
        <p:spPr bwMode="auto">
          <a:xfrm>
            <a:off x="2698750" y="-171450"/>
            <a:ext cx="1368425" cy="1020763"/>
          </a:xfrm>
          <a:prstGeom prst="leftArrow">
            <a:avLst>
              <a:gd name="adj1" fmla="val 50000"/>
              <a:gd name="adj2" fmla="val 33515"/>
            </a:avLst>
          </a:prstGeom>
          <a:noFill/>
          <a:ln w="9525">
            <a:solidFill>
              <a:schemeClr val="tx1"/>
            </a:solidFill>
            <a:prstDash val="sysDot"/>
            <a:miter lim="800000"/>
            <a:headEnd/>
            <a:tailEnd/>
          </a:ln>
          <a:effectLst/>
        </p:spPr>
        <p:txBody>
          <a:bodyPr wrap="none" anchor="ctr"/>
          <a:lstStyle/>
          <a:p>
            <a:pPr algn="ctr"/>
            <a:r>
              <a:rPr lang="ja-JP" altLang="en-US" sz="2400">
                <a:latin typeface="Times New Roman" pitchFamily="18" charset="0"/>
              </a:rPr>
              <a:t>特定少数</a:t>
            </a:r>
          </a:p>
        </p:txBody>
      </p:sp>
      <p:sp>
        <p:nvSpPr>
          <p:cNvPr id="30732" name="AutoShape 12"/>
          <p:cNvSpPr>
            <a:spLocks noChangeArrowheads="1"/>
          </p:cNvSpPr>
          <p:nvPr/>
        </p:nvSpPr>
        <p:spPr bwMode="auto">
          <a:xfrm>
            <a:off x="5008563" y="-171450"/>
            <a:ext cx="1577975" cy="1079500"/>
          </a:xfrm>
          <a:prstGeom prst="rightArrow">
            <a:avLst>
              <a:gd name="adj1" fmla="val 50000"/>
              <a:gd name="adj2" fmla="val 36544"/>
            </a:avLst>
          </a:prstGeom>
          <a:noFill/>
          <a:ln w="9525">
            <a:solidFill>
              <a:schemeClr val="tx1"/>
            </a:solidFill>
            <a:prstDash val="sysDot"/>
            <a:miter lim="800000"/>
            <a:headEnd/>
            <a:tailEnd/>
          </a:ln>
          <a:effectLst/>
        </p:spPr>
        <p:txBody>
          <a:bodyPr wrap="none" anchor="ctr"/>
          <a:lstStyle/>
          <a:p>
            <a:pPr algn="ctr"/>
            <a:r>
              <a:rPr lang="ja-JP" altLang="en-US" sz="2400">
                <a:latin typeface="Times New Roman" pitchFamily="18" charset="0"/>
              </a:rPr>
              <a:t>不特定多数</a:t>
            </a:r>
          </a:p>
        </p:txBody>
      </p:sp>
      <p:sp>
        <p:nvSpPr>
          <p:cNvPr id="30733" name="Oval 13"/>
          <p:cNvSpPr>
            <a:spLocks noChangeArrowheads="1"/>
          </p:cNvSpPr>
          <p:nvPr/>
        </p:nvSpPr>
        <p:spPr bwMode="auto">
          <a:xfrm>
            <a:off x="7956550" y="646113"/>
            <a:ext cx="814388" cy="622300"/>
          </a:xfrm>
          <a:prstGeom prst="ellipse">
            <a:avLst/>
          </a:prstGeom>
          <a:solidFill>
            <a:schemeClr val="bg1"/>
          </a:solidFill>
          <a:ln w="9525">
            <a:solidFill>
              <a:schemeClr val="tx1"/>
            </a:solidFill>
            <a:prstDash val="dash"/>
            <a:round/>
            <a:headEnd/>
            <a:tailEnd/>
          </a:ln>
          <a:effectLst/>
        </p:spPr>
        <p:txBody>
          <a:bodyPr wrap="none" anchor="ctr"/>
          <a:lstStyle/>
          <a:p>
            <a:pPr algn="ctr"/>
            <a:r>
              <a:rPr lang="ja-JP" altLang="en-US">
                <a:latin typeface="Times New Roman" pitchFamily="18" charset="0"/>
              </a:rPr>
              <a:t>強制力</a:t>
            </a:r>
          </a:p>
        </p:txBody>
      </p:sp>
      <p:sp>
        <p:nvSpPr>
          <p:cNvPr id="30734" name="Oval 14"/>
          <p:cNvSpPr>
            <a:spLocks noChangeArrowheads="1"/>
          </p:cNvSpPr>
          <p:nvPr/>
        </p:nvSpPr>
        <p:spPr bwMode="auto">
          <a:xfrm>
            <a:off x="5364163" y="3222625"/>
            <a:ext cx="936625" cy="768350"/>
          </a:xfrm>
          <a:prstGeom prst="ellipse">
            <a:avLst/>
          </a:prstGeom>
          <a:solidFill>
            <a:schemeClr val="bg1"/>
          </a:solidFill>
          <a:ln w="9525">
            <a:solidFill>
              <a:schemeClr val="tx1"/>
            </a:solidFill>
            <a:round/>
            <a:headEnd/>
            <a:tailEnd/>
          </a:ln>
          <a:effectLst/>
        </p:spPr>
        <p:txBody>
          <a:bodyPr wrap="none" anchor="ctr"/>
          <a:lstStyle/>
          <a:p>
            <a:pPr algn="ctr"/>
            <a:r>
              <a:rPr lang="ja-JP" altLang="en-US" sz="2400">
                <a:latin typeface="Times New Roman" pitchFamily="18" charset="0"/>
              </a:rPr>
              <a:t>座席</a:t>
            </a:r>
          </a:p>
          <a:p>
            <a:pPr algn="ctr"/>
            <a:r>
              <a:rPr lang="ja-JP" altLang="en-US" sz="2400">
                <a:latin typeface="Times New Roman" pitchFamily="18" charset="0"/>
              </a:rPr>
              <a:t>指定</a:t>
            </a:r>
          </a:p>
        </p:txBody>
      </p:sp>
      <p:sp>
        <p:nvSpPr>
          <p:cNvPr id="30735" name="AutoShape 15"/>
          <p:cNvSpPr>
            <a:spLocks noChangeArrowheads="1"/>
          </p:cNvSpPr>
          <p:nvPr/>
        </p:nvSpPr>
        <p:spPr bwMode="auto">
          <a:xfrm>
            <a:off x="3200400" y="4941888"/>
            <a:ext cx="2590800" cy="928687"/>
          </a:xfrm>
          <a:prstGeom prst="leftRightArrow">
            <a:avLst>
              <a:gd name="adj1" fmla="val 50000"/>
              <a:gd name="adj2" fmla="val 55795"/>
            </a:avLst>
          </a:prstGeom>
          <a:solidFill>
            <a:schemeClr val="bg1"/>
          </a:solidFill>
          <a:ln w="9525">
            <a:solidFill>
              <a:schemeClr val="tx1"/>
            </a:solidFill>
            <a:miter lim="800000"/>
            <a:headEnd/>
            <a:tailEnd/>
          </a:ln>
          <a:effectLst/>
        </p:spPr>
        <p:txBody>
          <a:bodyPr wrap="none" anchor="ctr"/>
          <a:lstStyle/>
          <a:p>
            <a:pPr algn="ctr"/>
            <a:r>
              <a:rPr lang="ja-JP" altLang="en-US" sz="3200">
                <a:latin typeface="Times New Roman" pitchFamily="18" charset="0"/>
              </a:rPr>
              <a:t>相対化</a:t>
            </a:r>
          </a:p>
        </p:txBody>
      </p:sp>
      <p:sp>
        <p:nvSpPr>
          <p:cNvPr id="30736" name="Text Box 16"/>
          <p:cNvSpPr txBox="1">
            <a:spLocks noChangeArrowheads="1"/>
          </p:cNvSpPr>
          <p:nvPr/>
        </p:nvSpPr>
        <p:spPr bwMode="auto">
          <a:xfrm>
            <a:off x="107950" y="79375"/>
            <a:ext cx="709613" cy="469900"/>
          </a:xfrm>
          <a:prstGeom prst="rect">
            <a:avLst/>
          </a:prstGeom>
          <a:noFill/>
          <a:ln w="12700">
            <a:solidFill>
              <a:schemeClr val="tx1"/>
            </a:solidFill>
            <a:miter lim="800000"/>
            <a:headEnd/>
            <a:tailEnd/>
          </a:ln>
          <a:effectLst/>
        </p:spPr>
        <p:txBody>
          <a:bodyPr wrap="none">
            <a:spAutoFit/>
          </a:bodyPr>
          <a:lstStyle/>
          <a:p>
            <a:r>
              <a:rPr lang="ja-JP" altLang="en-US" sz="2400"/>
              <a:t>図７</a:t>
            </a:r>
          </a:p>
        </p:txBody>
      </p:sp>
      <p:sp>
        <p:nvSpPr>
          <p:cNvPr id="30738" name="Oval 18"/>
          <p:cNvSpPr>
            <a:spLocks noChangeArrowheads="1"/>
          </p:cNvSpPr>
          <p:nvPr/>
        </p:nvSpPr>
        <p:spPr bwMode="auto">
          <a:xfrm>
            <a:off x="757238" y="4365625"/>
            <a:ext cx="1943100" cy="1223963"/>
          </a:xfrm>
          <a:prstGeom prst="ellipse">
            <a:avLst/>
          </a:prstGeom>
          <a:noFill/>
          <a:ln w="12700">
            <a:solidFill>
              <a:schemeClr val="tx1"/>
            </a:solidFill>
            <a:round/>
            <a:headEnd/>
            <a:tailEnd/>
          </a:ln>
          <a:effectLst/>
        </p:spPr>
        <p:txBody>
          <a:bodyPr wrap="none" anchor="ctr"/>
          <a:lstStyle/>
          <a:p>
            <a:pPr algn="ctr"/>
            <a:r>
              <a:rPr lang="ja-JP" altLang="en-US" sz="2800">
                <a:latin typeface="Times New Roman" pitchFamily="18" charset="0"/>
              </a:rPr>
              <a:t>会員制</a:t>
            </a:r>
          </a:p>
          <a:p>
            <a:pPr algn="ctr"/>
            <a:r>
              <a:rPr lang="ja-JP" altLang="en-US" sz="2000">
                <a:latin typeface="Times New Roman" pitchFamily="18" charset="0"/>
              </a:rPr>
              <a:t>宿泊・居住</a:t>
            </a:r>
          </a:p>
          <a:p>
            <a:pPr algn="ctr"/>
            <a:r>
              <a:rPr lang="ja-JP" altLang="en-US" sz="2000">
                <a:latin typeface="Times New Roman" pitchFamily="18" charset="0"/>
              </a:rPr>
              <a:t>施設</a:t>
            </a:r>
          </a:p>
        </p:txBody>
      </p:sp>
      <p:sp>
        <p:nvSpPr>
          <p:cNvPr id="30739" name="Oval 19"/>
          <p:cNvSpPr>
            <a:spLocks noChangeArrowheads="1"/>
          </p:cNvSpPr>
          <p:nvPr/>
        </p:nvSpPr>
        <p:spPr bwMode="auto">
          <a:xfrm>
            <a:off x="6615113" y="4435475"/>
            <a:ext cx="2133600" cy="1081088"/>
          </a:xfrm>
          <a:prstGeom prst="ellipse">
            <a:avLst/>
          </a:prstGeom>
          <a:noFill/>
          <a:ln w="12700">
            <a:solidFill>
              <a:schemeClr val="tx1"/>
            </a:solidFill>
            <a:round/>
            <a:headEnd/>
            <a:tailEnd/>
          </a:ln>
          <a:effectLst/>
        </p:spPr>
        <p:txBody>
          <a:bodyPr wrap="none" anchor="ctr"/>
          <a:lstStyle/>
          <a:p>
            <a:pPr algn="ctr"/>
            <a:r>
              <a:rPr lang="ja-JP" altLang="en-US" sz="2800">
                <a:latin typeface="Times New Roman" pitchFamily="18" charset="0"/>
              </a:rPr>
              <a:t>ホテル</a:t>
            </a:r>
          </a:p>
          <a:p>
            <a:pPr algn="ctr"/>
            <a:r>
              <a:rPr lang="ja-JP" altLang="en-US" sz="2800">
                <a:latin typeface="Times New Roman" pitchFamily="18" charset="0"/>
              </a:rPr>
              <a:t>旅館</a:t>
            </a:r>
          </a:p>
        </p:txBody>
      </p:sp>
      <p:sp>
        <p:nvSpPr>
          <p:cNvPr id="30740" name="Oval 20"/>
          <p:cNvSpPr>
            <a:spLocks noChangeArrowheads="1"/>
          </p:cNvSpPr>
          <p:nvPr/>
        </p:nvSpPr>
        <p:spPr bwMode="auto">
          <a:xfrm>
            <a:off x="2843213" y="693738"/>
            <a:ext cx="1054100" cy="863600"/>
          </a:xfrm>
          <a:prstGeom prst="ellipse">
            <a:avLst/>
          </a:prstGeom>
          <a:noFill/>
          <a:ln w="19050">
            <a:solidFill>
              <a:schemeClr val="tx1"/>
            </a:solidFill>
            <a:round/>
            <a:headEnd/>
            <a:tailEnd/>
          </a:ln>
          <a:effectLst/>
        </p:spPr>
        <p:txBody>
          <a:bodyPr wrap="none" anchor="ctr"/>
          <a:lstStyle/>
          <a:p>
            <a:pPr algn="ctr"/>
            <a:r>
              <a:rPr lang="ja-JP" altLang="en-US" sz="2000">
                <a:latin typeface="Times New Roman" pitchFamily="18" charset="0"/>
              </a:rPr>
              <a:t>地域</a:t>
            </a:r>
          </a:p>
          <a:p>
            <a:pPr algn="ctr"/>
            <a:r>
              <a:rPr lang="ja-JP" altLang="en-US" sz="2000">
                <a:latin typeface="Times New Roman" pitchFamily="18" charset="0"/>
              </a:rPr>
              <a:t>通貨</a:t>
            </a:r>
          </a:p>
        </p:txBody>
      </p:sp>
      <p:sp>
        <p:nvSpPr>
          <p:cNvPr id="30741" name="Oval 21"/>
          <p:cNvSpPr>
            <a:spLocks noChangeArrowheads="1"/>
          </p:cNvSpPr>
          <p:nvPr/>
        </p:nvSpPr>
        <p:spPr bwMode="auto">
          <a:xfrm>
            <a:off x="2700338" y="1628775"/>
            <a:ext cx="1584325" cy="1377950"/>
          </a:xfrm>
          <a:prstGeom prst="ellipse">
            <a:avLst/>
          </a:prstGeom>
          <a:noFill/>
          <a:ln w="12700">
            <a:solidFill>
              <a:schemeClr val="tx1"/>
            </a:solidFill>
            <a:round/>
            <a:headEnd/>
            <a:tailEnd/>
          </a:ln>
          <a:effectLst/>
        </p:spPr>
        <p:txBody>
          <a:bodyPr wrap="none" anchor="ctr"/>
          <a:lstStyle/>
          <a:p>
            <a:pPr algn="ctr"/>
            <a:r>
              <a:rPr lang="ja-JP" altLang="en-US" sz="2400">
                <a:latin typeface="Times New Roman" pitchFamily="18" charset="0"/>
              </a:rPr>
              <a:t>企画</a:t>
            </a:r>
          </a:p>
          <a:p>
            <a:pPr algn="ctr"/>
            <a:r>
              <a:rPr lang="ja-JP" altLang="en-US" sz="2400">
                <a:latin typeface="Times New Roman" pitchFamily="18" charset="0"/>
              </a:rPr>
              <a:t>旅行</a:t>
            </a:r>
          </a:p>
          <a:p>
            <a:pPr algn="ctr"/>
            <a:r>
              <a:rPr lang="en-US" altLang="ja-JP" sz="2400">
                <a:latin typeface="Times New Roman" pitchFamily="18" charset="0"/>
              </a:rPr>
              <a:t>(</a:t>
            </a:r>
            <a:r>
              <a:rPr lang="ja-JP" altLang="en-US" sz="2400">
                <a:latin typeface="Times New Roman" pitchFamily="18" charset="0"/>
              </a:rPr>
              <a:t>注文</a:t>
            </a:r>
            <a:r>
              <a:rPr lang="en-US" altLang="ja-JP" sz="2400">
                <a:latin typeface="Times New Roman" pitchFamily="18" charset="0"/>
              </a:rPr>
              <a:t>)</a:t>
            </a:r>
          </a:p>
        </p:txBody>
      </p:sp>
      <p:sp>
        <p:nvSpPr>
          <p:cNvPr id="30742" name="AutoShape 22"/>
          <p:cNvSpPr>
            <a:spLocks noChangeArrowheads="1"/>
          </p:cNvSpPr>
          <p:nvPr/>
        </p:nvSpPr>
        <p:spPr bwMode="auto">
          <a:xfrm>
            <a:off x="2627313" y="6021388"/>
            <a:ext cx="3959225" cy="779462"/>
          </a:xfrm>
          <a:prstGeom prst="up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r>
              <a:rPr lang="ja-JP" altLang="en-US" sz="2400" b="1"/>
              <a:t>インターネット</a:t>
            </a:r>
          </a:p>
          <a:p>
            <a:pPr algn="ctr"/>
            <a:r>
              <a:rPr lang="ja-JP" altLang="en-US" sz="2400" b="1"/>
              <a:t>「個」の確立</a:t>
            </a:r>
          </a:p>
        </p:txBody>
      </p:sp>
      <p:sp>
        <p:nvSpPr>
          <p:cNvPr id="30743" name="Oval 23"/>
          <p:cNvSpPr>
            <a:spLocks noChangeArrowheads="1"/>
          </p:cNvSpPr>
          <p:nvPr/>
        </p:nvSpPr>
        <p:spPr bwMode="auto">
          <a:xfrm>
            <a:off x="4787900" y="1557338"/>
            <a:ext cx="1585913" cy="1377950"/>
          </a:xfrm>
          <a:prstGeom prst="ellipse">
            <a:avLst/>
          </a:prstGeom>
          <a:noFill/>
          <a:ln w="12700">
            <a:solidFill>
              <a:schemeClr val="tx1"/>
            </a:solidFill>
            <a:round/>
            <a:headEnd/>
            <a:tailEnd/>
          </a:ln>
          <a:effectLst/>
        </p:spPr>
        <p:txBody>
          <a:bodyPr wrap="none" anchor="ctr"/>
          <a:lstStyle/>
          <a:p>
            <a:pPr algn="ctr"/>
            <a:r>
              <a:rPr lang="ja-JP" altLang="en-US" sz="2400">
                <a:latin typeface="Times New Roman" pitchFamily="18" charset="0"/>
              </a:rPr>
              <a:t>企画</a:t>
            </a:r>
          </a:p>
          <a:p>
            <a:pPr algn="ctr"/>
            <a:r>
              <a:rPr lang="ja-JP" altLang="en-US" sz="2400">
                <a:latin typeface="Times New Roman" pitchFamily="18" charset="0"/>
              </a:rPr>
              <a:t>旅行</a:t>
            </a:r>
          </a:p>
          <a:p>
            <a:pPr algn="ctr"/>
            <a:r>
              <a:rPr lang="ja-JP" altLang="en-US" sz="2400">
                <a:latin typeface="Times New Roman" pitchFamily="18" charset="0"/>
              </a:rPr>
              <a:t>（募集）</a:t>
            </a:r>
          </a:p>
        </p:txBody>
      </p:sp>
      <p:sp>
        <p:nvSpPr>
          <p:cNvPr id="30744" name="Oval 24"/>
          <p:cNvSpPr>
            <a:spLocks noChangeArrowheads="1"/>
          </p:cNvSpPr>
          <p:nvPr/>
        </p:nvSpPr>
        <p:spPr bwMode="auto">
          <a:xfrm>
            <a:off x="5364163" y="4173538"/>
            <a:ext cx="1009650" cy="984250"/>
          </a:xfrm>
          <a:prstGeom prst="ellipse">
            <a:avLst/>
          </a:prstGeom>
          <a:solidFill>
            <a:schemeClr val="bg1"/>
          </a:solidFill>
          <a:ln w="9525">
            <a:solidFill>
              <a:schemeClr val="tx1"/>
            </a:solidFill>
            <a:round/>
            <a:headEnd/>
            <a:tailEnd/>
          </a:ln>
          <a:effectLst/>
        </p:spPr>
        <p:txBody>
          <a:bodyPr wrap="none" anchor="ctr"/>
          <a:lstStyle/>
          <a:p>
            <a:pPr algn="ctr"/>
            <a:r>
              <a:rPr lang="en-US" altLang="ja-JP" sz="2400">
                <a:latin typeface="Times New Roman" pitchFamily="18" charset="0"/>
              </a:rPr>
              <a:t>CRM</a:t>
            </a:r>
          </a:p>
          <a:p>
            <a:pPr algn="ctr"/>
            <a:r>
              <a:rPr lang="ja-JP" altLang="en-US" sz="1600">
                <a:latin typeface="Times New Roman" pitchFamily="18" charset="0"/>
              </a:rPr>
              <a:t>囲い込み</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1" descr="写真・図版"/>
          <p:cNvPicPr>
            <a:picLocks noChangeAspect="1" noChangeArrowheads="1"/>
          </p:cNvPicPr>
          <p:nvPr/>
        </p:nvPicPr>
        <p:blipFill>
          <a:blip r:embed="rId3" cstate="print"/>
          <a:srcRect/>
          <a:stretch>
            <a:fillRect/>
          </a:stretch>
        </p:blipFill>
        <p:spPr bwMode="auto">
          <a:xfrm>
            <a:off x="611188" y="177800"/>
            <a:ext cx="6011862" cy="6680200"/>
          </a:xfrm>
          <a:prstGeom prst="rect">
            <a:avLst/>
          </a:prstGeom>
          <a:noFill/>
          <a:ln w="9525">
            <a:noFill/>
            <a:miter lim="800000"/>
            <a:headEnd/>
            <a:tailEnd/>
          </a:ln>
        </p:spPr>
      </p:pic>
      <p:sp>
        <p:nvSpPr>
          <p:cNvPr id="3" name="タイトル 1"/>
          <p:cNvSpPr>
            <a:spLocks noGrp="1"/>
          </p:cNvSpPr>
          <p:nvPr>
            <p:ph type="title"/>
          </p:nvPr>
        </p:nvSpPr>
        <p:spPr>
          <a:xfrm>
            <a:off x="7019925" y="115888"/>
            <a:ext cx="1666875" cy="5976937"/>
          </a:xfrm>
          <a:ln>
            <a:solidFill>
              <a:schemeClr val="tx1">
                <a:lumMod val="95000"/>
                <a:lumOff val="5000"/>
              </a:schemeClr>
            </a:solidFill>
          </a:ln>
        </p:spPr>
        <p:txBody>
          <a:bodyPr vert="eaVert">
            <a:normAutofit/>
          </a:bodyPr>
          <a:lstStyle/>
          <a:p>
            <a:pPr algn="l">
              <a:defRPr/>
            </a:pPr>
            <a:r>
              <a:rPr lang="ja-JP" altLang="en-US" dirty="0" smtClean="0"/>
              <a:t>　黒船Ｕｂｅｒの上陸</a:t>
            </a:r>
            <a:r>
              <a:rPr lang="en-US" altLang="ja-JP" dirty="0" smtClean="0"/>
              <a:t/>
            </a:r>
            <a:br>
              <a:rPr lang="en-US" altLang="ja-JP" dirty="0" smtClean="0"/>
            </a:br>
            <a:r>
              <a:rPr lang="ja-JP" altLang="en-US" dirty="0" smtClean="0"/>
              <a:t> （</a:t>
            </a:r>
            <a:r>
              <a:rPr lang="ja-JP" altLang="en-US" dirty="0" smtClean="0">
                <a:solidFill>
                  <a:srgbClr val="FF0000"/>
                </a:solidFill>
              </a:rPr>
              <a:t>ＧＯＯＧＬＥ関連企業</a:t>
            </a:r>
            <a:r>
              <a:rPr lang="ja-JP" altLang="en-US" dirty="0" smtClean="0"/>
              <a:t>）</a:t>
            </a:r>
            <a:endParaRPr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コンテンツ プレースホルダ 2"/>
          <p:cNvSpPr>
            <a:spLocks noGrp="1"/>
          </p:cNvSpPr>
          <p:nvPr>
            <p:ph idx="1"/>
          </p:nvPr>
        </p:nvSpPr>
        <p:spPr>
          <a:xfrm>
            <a:off x="457200" y="549275"/>
            <a:ext cx="8229600" cy="6480175"/>
          </a:xfrm>
        </p:spPr>
        <p:txBody>
          <a:bodyPr/>
          <a:lstStyle/>
          <a:p>
            <a:r>
              <a:rPr lang="ja-JP" altLang="ja-JP" sz="3600" smtClean="0"/>
              <a:t>スマートフォン利用オンデマンド配車サービス</a:t>
            </a:r>
            <a:endParaRPr lang="en-US" altLang="ja-JP" sz="3600" smtClean="0"/>
          </a:p>
          <a:p>
            <a:r>
              <a:rPr lang="ja-JP" altLang="ja-JP" sz="3600" smtClean="0"/>
              <a:t>米国発サービスが</a:t>
            </a:r>
            <a:r>
              <a:rPr lang="ja-JP" altLang="ja-JP" sz="3600" smtClean="0">
                <a:solidFill>
                  <a:srgbClr val="FF0000"/>
                </a:solidFill>
              </a:rPr>
              <a:t>ひっそりと</a:t>
            </a:r>
            <a:r>
              <a:rPr lang="ja-JP" altLang="ja-JP" sz="3600" smtClean="0"/>
              <a:t>日本で開始</a:t>
            </a:r>
          </a:p>
          <a:p>
            <a:r>
              <a:rPr lang="ja-JP" altLang="ja-JP" sz="3600" smtClean="0"/>
              <a:t>世界</a:t>
            </a:r>
            <a:r>
              <a:rPr lang="en-US" altLang="ja-JP" sz="3600" smtClean="0"/>
              <a:t>22</a:t>
            </a:r>
            <a:r>
              <a:rPr lang="ja-JP" altLang="ja-JP" sz="3600" smtClean="0"/>
              <a:t>カ国でサービスを展開</a:t>
            </a:r>
            <a:endParaRPr lang="en-US" altLang="ja-JP" sz="3600" smtClean="0"/>
          </a:p>
          <a:p>
            <a:r>
              <a:rPr lang="ja-JP" altLang="ja-JP" sz="3600" smtClean="0"/>
              <a:t>キャッシュレス、指定場所へ配車</a:t>
            </a:r>
            <a:endParaRPr lang="en-US" altLang="ja-JP" sz="3600" smtClean="0"/>
          </a:p>
          <a:p>
            <a:r>
              <a:rPr lang="ja-JP" altLang="ja-JP" sz="3600" smtClean="0"/>
              <a:t>メールで領収書</a:t>
            </a:r>
            <a:r>
              <a:rPr lang="ja-JP" altLang="en-US" sz="3600" smtClean="0"/>
              <a:t>送信</a:t>
            </a:r>
            <a:r>
              <a:rPr lang="ja-JP" altLang="ja-JP" sz="3600" smtClean="0"/>
              <a:t>、運転手評価</a:t>
            </a:r>
            <a:r>
              <a:rPr lang="ja-JP" altLang="en-US" sz="3600" smtClean="0"/>
              <a:t>可能</a:t>
            </a:r>
            <a:endParaRPr lang="ja-JP" altLang="ja-JP" sz="3600" smtClean="0"/>
          </a:p>
          <a:p>
            <a:r>
              <a:rPr lang="ja-JP" altLang="ja-JP" sz="3600" smtClean="0"/>
              <a:t>六本木周辺</a:t>
            </a:r>
            <a:r>
              <a:rPr lang="ja-JP" altLang="en-US" sz="3600" smtClean="0"/>
              <a:t>で</a:t>
            </a:r>
            <a:r>
              <a:rPr lang="ja-JP" altLang="ja-JP" sz="3600" smtClean="0"/>
              <a:t>試験的にサービスを展開</a:t>
            </a:r>
            <a:endParaRPr lang="en-US" altLang="ja-JP" sz="3600" smtClean="0"/>
          </a:p>
          <a:p>
            <a:r>
              <a:rPr lang="ja-JP" altLang="ja-JP" sz="3600" smtClean="0"/>
              <a:t>料金は、基本料金が</a:t>
            </a:r>
            <a:r>
              <a:rPr lang="en-US" altLang="ja-JP" sz="3600" smtClean="0"/>
              <a:t>100</a:t>
            </a:r>
            <a:r>
              <a:rPr lang="ja-JP" altLang="ja-JP" sz="3600" smtClean="0"/>
              <a:t>円、</a:t>
            </a:r>
            <a:r>
              <a:rPr lang="en-US" altLang="ja-JP" sz="3600" smtClean="0"/>
              <a:t>1km</a:t>
            </a:r>
            <a:r>
              <a:rPr lang="ja-JP" altLang="ja-JP" sz="3600" smtClean="0"/>
              <a:t>ごとに</a:t>
            </a:r>
            <a:r>
              <a:rPr lang="en-US" altLang="ja-JP" sz="3600" smtClean="0"/>
              <a:t>300</a:t>
            </a:r>
            <a:r>
              <a:rPr lang="ja-JP" altLang="ja-JP" sz="3600" smtClean="0"/>
              <a:t>円、</a:t>
            </a:r>
            <a:r>
              <a:rPr lang="en-US" altLang="ja-JP" sz="3600" smtClean="0"/>
              <a:t>1</a:t>
            </a:r>
            <a:r>
              <a:rPr lang="ja-JP" altLang="ja-JP" sz="3600" smtClean="0"/>
              <a:t>分ごとに</a:t>
            </a:r>
            <a:r>
              <a:rPr lang="en-US" altLang="ja-JP" sz="3600" smtClean="0"/>
              <a:t>65</a:t>
            </a:r>
            <a:r>
              <a:rPr lang="ja-JP" altLang="ja-JP" sz="3600" smtClean="0"/>
              <a:t>円</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57150">
            <a:solidFill>
              <a:schemeClr val="tx1">
                <a:lumMod val="95000"/>
                <a:lumOff val="5000"/>
              </a:schemeClr>
            </a:solidFill>
          </a:ln>
        </p:spPr>
        <p:txBody>
          <a:bodyPr/>
          <a:lstStyle/>
          <a:p>
            <a:r>
              <a:rPr lang="ja-JP" altLang="en-US" dirty="0" smtClean="0"/>
              <a:t>地理院地図３Ｄ</a:t>
            </a:r>
            <a:endParaRPr kumimoji="1" lang="ja-JP" altLang="en-US" dirty="0"/>
          </a:p>
        </p:txBody>
      </p:sp>
      <p:sp>
        <p:nvSpPr>
          <p:cNvPr id="3" name="コンテンツ プレースホルダ 2"/>
          <p:cNvSpPr>
            <a:spLocks noGrp="1"/>
          </p:cNvSpPr>
          <p:nvPr>
            <p:ph idx="1"/>
          </p:nvPr>
        </p:nvSpPr>
        <p:spPr>
          <a:xfrm>
            <a:off x="4911352" y="4437112"/>
            <a:ext cx="4232648" cy="1656184"/>
          </a:xfrm>
        </p:spPr>
        <p:txBody>
          <a:bodyPr>
            <a:noAutofit/>
          </a:bodyPr>
          <a:lstStyle/>
          <a:p>
            <a:pPr>
              <a:buNone/>
            </a:pPr>
            <a:r>
              <a:rPr lang="ja-JP" altLang="en-US" sz="4000" dirty="0" smtClean="0"/>
              <a:t>３</a:t>
            </a:r>
            <a:r>
              <a:rPr lang="en-US" altLang="ja-JP" sz="4000" dirty="0" smtClean="0"/>
              <a:t>D</a:t>
            </a:r>
            <a:r>
              <a:rPr lang="ja-JP" altLang="en-US" sz="4000" dirty="0" smtClean="0"/>
              <a:t>プリンターで</a:t>
            </a:r>
            <a:endParaRPr lang="en-US" altLang="ja-JP" sz="4000" dirty="0" smtClean="0"/>
          </a:p>
          <a:p>
            <a:pPr>
              <a:buNone/>
            </a:pPr>
            <a:r>
              <a:rPr lang="ja-JP" altLang="en-US" sz="4000" dirty="0" smtClean="0"/>
              <a:t>印刷（立体模型）</a:t>
            </a:r>
            <a:endParaRPr kumimoji="1" lang="ja-JP" altLang="en-US" sz="4000" dirty="0"/>
          </a:p>
        </p:txBody>
      </p:sp>
      <p:pic>
        <p:nvPicPr>
          <p:cNvPr id="1026" name="Picture 2" descr="http://cyberjapandata.gsi.go.jp/3d/picture/tsurugidake.png"/>
          <p:cNvPicPr>
            <a:picLocks noChangeAspect="1" noChangeArrowheads="1"/>
          </p:cNvPicPr>
          <p:nvPr/>
        </p:nvPicPr>
        <p:blipFill>
          <a:blip r:embed="rId3" cstate="print"/>
          <a:srcRect/>
          <a:stretch>
            <a:fillRect/>
          </a:stretch>
        </p:blipFill>
        <p:spPr bwMode="auto">
          <a:xfrm>
            <a:off x="423540" y="1340768"/>
            <a:ext cx="3572396" cy="2669110"/>
          </a:xfrm>
          <a:prstGeom prst="rect">
            <a:avLst/>
          </a:prstGeom>
          <a:noFill/>
        </p:spPr>
      </p:pic>
      <p:pic>
        <p:nvPicPr>
          <p:cNvPr id="1028" name="Picture 4" descr="http://cyberjapandata.gsi.go.jp/3d/picture/tsukubasan.jpg"/>
          <p:cNvPicPr>
            <a:picLocks noChangeAspect="1" noChangeArrowheads="1"/>
          </p:cNvPicPr>
          <p:nvPr/>
        </p:nvPicPr>
        <p:blipFill>
          <a:blip r:embed="rId4" cstate="print"/>
          <a:srcRect/>
          <a:stretch>
            <a:fillRect/>
          </a:stretch>
        </p:blipFill>
        <p:spPr bwMode="auto">
          <a:xfrm>
            <a:off x="4874335" y="1772816"/>
            <a:ext cx="3298065" cy="2476376"/>
          </a:xfrm>
          <a:prstGeom prst="rect">
            <a:avLst/>
          </a:prstGeom>
          <a:noFill/>
        </p:spPr>
      </p:pic>
      <p:pic>
        <p:nvPicPr>
          <p:cNvPr id="1030" name="Picture 6" descr="http://cyberjapandata.gsi.go.jp/3d/picture/kurobekyoukoku/kurobekyoukoku.jpg"/>
          <p:cNvPicPr>
            <a:picLocks noChangeAspect="1" noChangeArrowheads="1"/>
          </p:cNvPicPr>
          <p:nvPr/>
        </p:nvPicPr>
        <p:blipFill>
          <a:blip r:embed="rId5" cstate="print"/>
          <a:srcRect/>
          <a:stretch>
            <a:fillRect/>
          </a:stretch>
        </p:blipFill>
        <p:spPr bwMode="auto">
          <a:xfrm>
            <a:off x="501526" y="4149080"/>
            <a:ext cx="3494410" cy="257503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w="57150">
            <a:solidFill>
              <a:schemeClr val="tx1"/>
            </a:solidFill>
          </a:ln>
        </p:spPr>
        <p:txBody>
          <a:bodyPr/>
          <a:lstStyle/>
          <a:p>
            <a:r>
              <a:rPr lang="ja-JP" altLang="en-US" dirty="0" smtClean="0"/>
              <a:t>カーナビ→携帯</a:t>
            </a:r>
            <a:r>
              <a:rPr lang="ja-JP" altLang="en-US" dirty="0"/>
              <a:t>ナビ</a:t>
            </a:r>
          </a:p>
        </p:txBody>
      </p:sp>
      <p:sp>
        <p:nvSpPr>
          <p:cNvPr id="16387" name="Rectangle 3"/>
          <p:cNvSpPr>
            <a:spLocks noGrp="1" noChangeArrowheads="1"/>
          </p:cNvSpPr>
          <p:nvPr>
            <p:ph type="body" idx="1"/>
          </p:nvPr>
        </p:nvSpPr>
        <p:spPr>
          <a:xfrm>
            <a:off x="457200" y="1600200"/>
            <a:ext cx="8229600" cy="5068888"/>
          </a:xfrm>
        </p:spPr>
        <p:txBody>
          <a:bodyPr>
            <a:normAutofit/>
          </a:bodyPr>
          <a:lstStyle/>
          <a:p>
            <a:pPr>
              <a:lnSpc>
                <a:spcPct val="80000"/>
              </a:lnSpc>
            </a:pPr>
            <a:r>
              <a:rPr lang="ja-JP" altLang="en-US" sz="2800" dirty="0" smtClean="0"/>
              <a:t>観光</a:t>
            </a:r>
            <a:r>
              <a:rPr lang="ja-JP" altLang="en-US" sz="2800" dirty="0"/>
              <a:t>旅行の移動手段の６０％以上は自動車利用であり、観光情報に対するニーズが飛躍的に増大したのは、カーナビの発達に</a:t>
            </a:r>
            <a:r>
              <a:rPr lang="ja-JP" altLang="en-US" sz="2800" dirty="0" smtClean="0"/>
              <a:t>ある</a:t>
            </a:r>
            <a:endParaRPr lang="en-US" altLang="ja-JP" sz="2800" dirty="0" smtClean="0"/>
          </a:p>
          <a:p>
            <a:pPr>
              <a:lnSpc>
                <a:spcPct val="80000"/>
              </a:lnSpc>
            </a:pPr>
            <a:r>
              <a:rPr lang="ja-JP" altLang="en-US" sz="2800" dirty="0" smtClean="0"/>
              <a:t>自動車</a:t>
            </a:r>
            <a:r>
              <a:rPr lang="ja-JP" altLang="en-US" sz="2800" dirty="0"/>
              <a:t>を離れて求められる観光情報に対する需要に</a:t>
            </a:r>
            <a:r>
              <a:rPr lang="ja-JP" altLang="en-US" sz="2800" dirty="0" smtClean="0"/>
              <a:t>対応が必要であり、最終的</a:t>
            </a:r>
            <a:r>
              <a:rPr lang="ja-JP" altLang="en-US" sz="2800" dirty="0"/>
              <a:t>に</a:t>
            </a:r>
            <a:r>
              <a:rPr lang="ja-JP" altLang="en-US" sz="2800" dirty="0" smtClean="0"/>
              <a:t>はマンナビ（携帯ナビ）の</a:t>
            </a:r>
            <a:r>
              <a:rPr lang="ja-JP" altLang="en-US" sz="2800" dirty="0"/>
              <a:t>実用化が</a:t>
            </a:r>
            <a:r>
              <a:rPr lang="ja-JP" altLang="en-US" sz="2800" dirty="0" smtClean="0"/>
              <a:t>必須</a:t>
            </a:r>
            <a:endParaRPr lang="en-US" altLang="ja-JP" sz="2800" dirty="0" smtClean="0"/>
          </a:p>
          <a:p>
            <a:pPr>
              <a:lnSpc>
                <a:spcPct val="80000"/>
              </a:lnSpc>
            </a:pPr>
            <a:r>
              <a:rPr lang="ja-JP" altLang="en-US" sz="2800" dirty="0" smtClean="0"/>
              <a:t>自動車電話が普及せず携帯電話が普及したのと同じ構造</a:t>
            </a:r>
            <a:endParaRPr lang="en-US" altLang="ja-JP" sz="2800" dirty="0" smtClean="0"/>
          </a:p>
          <a:p>
            <a:pPr>
              <a:lnSpc>
                <a:spcPct val="80000"/>
              </a:lnSpc>
            </a:pPr>
            <a:r>
              <a:rPr lang="ja-JP" altLang="en-US" sz="2800" dirty="0" smtClean="0"/>
              <a:t>スマートフォンは事実上マンナビ（携帯ナビ）</a:t>
            </a:r>
            <a:endParaRPr lang="en-US" altLang="ja-JP" sz="28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lang="ja-JP" altLang="en-US" dirty="0" smtClean="0"/>
              <a:t>マンナビの普及条件</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位置情報の正確な取得（ＧＰＳ等）</a:t>
            </a:r>
            <a:endParaRPr lang="en-US" altLang="ja-JP" dirty="0" smtClean="0"/>
          </a:p>
          <a:p>
            <a:pPr>
              <a:buNone/>
            </a:pPr>
            <a:r>
              <a:rPr lang="ja-JP" altLang="en-US" dirty="0" smtClean="0"/>
              <a:t>　　高層ビル等での位置も</a:t>
            </a:r>
            <a:r>
              <a:rPr lang="en-US" altLang="ja-JP" dirty="0" err="1" smtClean="0"/>
              <a:t>Wifi</a:t>
            </a:r>
            <a:r>
              <a:rPr lang="ja-JP" altLang="en-US" dirty="0" smtClean="0"/>
              <a:t>の普及で可能</a:t>
            </a:r>
            <a:endParaRPr lang="en-US" altLang="ja-JP" dirty="0" smtClean="0"/>
          </a:p>
          <a:p>
            <a:r>
              <a:rPr lang="ja-JP" altLang="en-US" dirty="0" smtClean="0"/>
              <a:t>最新のコンテンツ（地図等）　</a:t>
            </a:r>
            <a:endParaRPr lang="en-US" altLang="ja-JP" dirty="0" smtClean="0"/>
          </a:p>
          <a:p>
            <a:pPr>
              <a:buNone/>
            </a:pPr>
            <a:r>
              <a:rPr lang="ja-JP" altLang="en-US" dirty="0" smtClean="0"/>
              <a:t>情報ビジネスモデルの構築（</a:t>
            </a:r>
            <a:r>
              <a:rPr lang="en-US" altLang="ja-JP" dirty="0" smtClean="0"/>
              <a:t>Google</a:t>
            </a:r>
            <a:r>
              <a:rPr lang="ja-JP" altLang="en-US" dirty="0" smtClean="0"/>
              <a:t>等の戦略）</a:t>
            </a:r>
            <a:endParaRPr lang="en-US" altLang="ja-JP" dirty="0" smtClean="0"/>
          </a:p>
          <a:p>
            <a:r>
              <a:rPr lang="ja-JP" altLang="en-US" dirty="0" smtClean="0"/>
              <a:t>ウェアラブルな廉価マシン</a:t>
            </a:r>
            <a:endParaRPr lang="en-US" altLang="ja-JP" dirty="0" smtClean="0"/>
          </a:p>
          <a:p>
            <a:r>
              <a:rPr lang="ja-JP" altLang="en-US" dirty="0" smtClean="0"/>
              <a:t>長持ちする電源確保</a:t>
            </a:r>
            <a:endParaRPr lang="en-US" altLang="ja-JP" dirty="0" smtClean="0"/>
          </a:p>
          <a:p>
            <a:r>
              <a:rPr lang="ja-JP" altLang="en-US" dirty="0" smtClean="0">
                <a:solidFill>
                  <a:srgbClr val="FF0000"/>
                </a:solidFill>
              </a:rPr>
              <a:t>負担感の少ない利用料</a:t>
            </a:r>
          </a:p>
          <a:p>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モバイル観光　ユビキタス観光</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利用者の位置がわかればモバイル・ツールによる観光案内サービス</a:t>
            </a:r>
            <a:r>
              <a:rPr lang="en-US" altLang="ja-JP" dirty="0" smtClean="0"/>
              <a:t>(</a:t>
            </a:r>
            <a:r>
              <a:rPr lang="ja-JP" altLang="en-US" dirty="0" smtClean="0"/>
              <a:t>モバ観</a:t>
            </a:r>
            <a:r>
              <a:rPr lang="en-US" altLang="ja-JP" dirty="0" smtClean="0"/>
              <a:t>)</a:t>
            </a:r>
            <a:r>
              <a:rPr lang="ja-JP" altLang="en-US" dirty="0" smtClean="0"/>
              <a:t>が提供できる。</a:t>
            </a:r>
            <a:endParaRPr lang="en-US" altLang="ja-JP" dirty="0" smtClean="0"/>
          </a:p>
          <a:p>
            <a:r>
              <a:rPr kumimoji="1" lang="ja-JP" altLang="en-US" dirty="0" smtClean="0"/>
              <a:t>先回り観光案内　観光情報のランダム提供からオーダーメイド提供、更には先回り提供</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4638"/>
            <a:ext cx="8147248" cy="1426170"/>
          </a:xfrm>
          <a:ln w="28575">
            <a:solidFill>
              <a:schemeClr val="accent1"/>
            </a:solidFill>
          </a:ln>
        </p:spPr>
        <p:txBody>
          <a:bodyPr>
            <a:normAutofit fontScale="90000"/>
          </a:bodyPr>
          <a:lstStyle/>
          <a:p>
            <a:r>
              <a:rPr lang="ja-JP" altLang="en-US" b="1" dirty="0" smtClean="0"/>
              <a:t>「地球を無料</a:t>
            </a:r>
            <a:r>
              <a:rPr lang="en-US" altLang="ja-JP" b="1" dirty="0" err="1" smtClean="0"/>
              <a:t>WiFi</a:t>
            </a:r>
            <a:r>
              <a:rPr lang="ja-JP" altLang="en-US" b="1" dirty="0" smtClean="0"/>
              <a:t>網で覆い尽くす」「アウターネット」構想</a:t>
            </a:r>
            <a:endParaRPr kumimoji="1" lang="ja-JP" altLang="en-US" dirty="0"/>
          </a:p>
        </p:txBody>
      </p:sp>
      <p:sp>
        <p:nvSpPr>
          <p:cNvPr id="3" name="コンテンツ プレースホルダ 2"/>
          <p:cNvSpPr>
            <a:spLocks noGrp="1"/>
          </p:cNvSpPr>
          <p:nvPr>
            <p:ph idx="1"/>
          </p:nvPr>
        </p:nvSpPr>
        <p:spPr>
          <a:xfrm>
            <a:off x="457200" y="1772816"/>
            <a:ext cx="8229600" cy="4886003"/>
          </a:xfrm>
        </p:spPr>
        <p:txBody>
          <a:bodyPr>
            <a:normAutofit fontScale="92500"/>
          </a:bodyPr>
          <a:lstStyle/>
          <a:p>
            <a:r>
              <a:rPr lang="ja-JP" altLang="en-US" dirty="0" smtClean="0"/>
              <a:t>ニューヨークに拠点を持つ「</a:t>
            </a:r>
            <a:r>
              <a:rPr lang="en-US" altLang="ja-JP" dirty="0" smtClean="0"/>
              <a:t>Media Development Investment Fund</a:t>
            </a:r>
            <a:r>
              <a:rPr lang="ja-JP" altLang="en-US" dirty="0" smtClean="0"/>
              <a:t>（</a:t>
            </a:r>
            <a:r>
              <a:rPr lang="en-US" altLang="ja-JP" dirty="0" smtClean="0"/>
              <a:t>MDIF</a:t>
            </a:r>
            <a:r>
              <a:rPr lang="ja-JP" altLang="en-US" dirty="0" smtClean="0"/>
              <a:t>）」という非営利法人</a:t>
            </a:r>
            <a:endParaRPr lang="en-US" altLang="ja-JP" dirty="0" smtClean="0"/>
          </a:p>
          <a:p>
            <a:r>
              <a:rPr lang="ja-JP" altLang="en-US" dirty="0" smtClean="0"/>
              <a:t>まず、数百機におよぶ</a:t>
            </a:r>
            <a:r>
              <a:rPr lang="en-US" altLang="ja-JP" dirty="0" err="1" smtClean="0"/>
              <a:t>CubeSat</a:t>
            </a:r>
            <a:r>
              <a:rPr lang="ja-JP" altLang="en-US" dirty="0" smtClean="0"/>
              <a:t>という低コストの小型人工衛星を、地球低軌道上に打ち上げる。そして、衛星デジタル放送と同様の技術を用いて、広域電波によるデータ通信網を地球全土に張り巡らせる</a:t>
            </a:r>
            <a:endParaRPr lang="en-US" altLang="ja-JP" dirty="0" smtClean="0"/>
          </a:p>
          <a:p>
            <a:r>
              <a:rPr lang="ja-JP" altLang="en-US" dirty="0" smtClean="0"/>
              <a:t>　政府によるネットワークインフラの未整備や規制によって、インターネット上にある知の恩恵にあずかることができるのは、世界人口の</a:t>
            </a:r>
            <a:r>
              <a:rPr lang="en-US" altLang="ja-JP" dirty="0" smtClean="0"/>
              <a:t>60%</a:t>
            </a:r>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err="1" smtClean="0"/>
              <a:t>iPhone</a:t>
            </a:r>
            <a:r>
              <a:rPr lang="en-US" altLang="ja-JP" b="1" dirty="0" smtClean="0"/>
              <a:t>/</a:t>
            </a:r>
            <a:r>
              <a:rPr lang="en-US" altLang="ja-JP" b="1" dirty="0" err="1" smtClean="0"/>
              <a:t>iPad</a:t>
            </a:r>
            <a:r>
              <a:rPr lang="ja-JP" altLang="en-US" b="1" dirty="0" smtClean="0"/>
              <a:t>を持って海外へ </a:t>
            </a:r>
            <a:r>
              <a:rPr lang="en-US" altLang="ja-JP" b="1" dirty="0" smtClean="0"/>
              <a:t>- </a:t>
            </a:r>
            <a:r>
              <a:rPr lang="ja-JP" altLang="en-US" b="1" dirty="0" smtClean="0"/>
              <a:t>日本語しか話せなくても超快適な旅に</a:t>
            </a:r>
            <a:r>
              <a:rPr lang="en-US" altLang="ja-JP" b="1" dirty="0" smtClean="0"/>
              <a:t>!!</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hlinkClick r:id="rId3"/>
              </a:rPr>
              <a:t>http://iwire.jp/news/2014/03/21/001</a:t>
            </a:r>
            <a:r>
              <a:rPr lang="en-US" altLang="ja-JP" dirty="0" smtClean="0">
                <a:hlinkClick r:id="rId3"/>
              </a:rPr>
              <a:t>/</a:t>
            </a:r>
            <a:endParaRPr lang="en-US" altLang="ja-JP" dirty="0" smtClean="0"/>
          </a:p>
          <a:p>
            <a:endParaRPr kumimoji="1" lang="ja-JP" altLang="en-US" dirty="0"/>
          </a:p>
        </p:txBody>
      </p:sp>
      <p:pic>
        <p:nvPicPr>
          <p:cNvPr id="4" name="図 3"/>
          <p:cNvPicPr/>
          <p:nvPr/>
        </p:nvPicPr>
        <p:blipFill>
          <a:blip r:embed="rId4" cstate="print"/>
          <a:srcRect l="10830" t="26887" r="37989" b="23113"/>
          <a:stretch>
            <a:fillRect/>
          </a:stretch>
        </p:blipFill>
        <p:spPr bwMode="auto">
          <a:xfrm>
            <a:off x="755576" y="2204864"/>
            <a:ext cx="7272808" cy="446449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solidFill>
          </a:ln>
        </p:spPr>
        <p:txBody>
          <a:bodyPr>
            <a:normAutofit fontScale="90000"/>
          </a:bodyPr>
          <a:lstStyle/>
          <a:p>
            <a:r>
              <a:rPr kumimoji="1" lang="en-US" altLang="ja-JP" dirty="0" smtClean="0"/>
              <a:t>2001</a:t>
            </a:r>
            <a:r>
              <a:rPr kumimoji="1" lang="ja-JP" altLang="en-US" dirty="0" smtClean="0"/>
              <a:t>年　位置情報研究会の立ち上げ</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携帯電話の普及→</a:t>
            </a:r>
            <a:r>
              <a:rPr kumimoji="1" lang="en-US" altLang="ja-JP" dirty="0" err="1" smtClean="0"/>
              <a:t>i</a:t>
            </a:r>
            <a:r>
              <a:rPr kumimoji="1" lang="en-US" altLang="ja-JP" dirty="0" smtClean="0"/>
              <a:t>-mode</a:t>
            </a:r>
            <a:r>
              <a:rPr kumimoji="1" lang="ja-JP" altLang="en-US" dirty="0" smtClean="0"/>
              <a:t>の標準化</a:t>
            </a:r>
            <a:endParaRPr kumimoji="1" lang="en-US" altLang="ja-JP" dirty="0" smtClean="0"/>
          </a:p>
          <a:p>
            <a:r>
              <a:rPr lang="ja-JP" altLang="en-US" dirty="0" smtClean="0"/>
              <a:t>その次の標準装備　</a:t>
            </a:r>
            <a:endParaRPr lang="en-US" altLang="ja-JP" dirty="0" smtClean="0"/>
          </a:p>
          <a:p>
            <a:r>
              <a:rPr lang="ja-JP" altLang="en-US" dirty="0" smtClean="0"/>
              <a:t>「画像情報」（カメラ）か「位置情報」（ナビ）</a:t>
            </a:r>
            <a:r>
              <a:rPr lang="ja-JP" altLang="en-US" dirty="0" err="1" smtClean="0"/>
              <a:t>か</a:t>
            </a:r>
            <a:endParaRPr lang="en-US" altLang="ja-JP" dirty="0" smtClean="0"/>
          </a:p>
          <a:p>
            <a:r>
              <a:rPr kumimoji="1" lang="ja-JP" altLang="en-US" dirty="0" smtClean="0"/>
              <a:t>位置情報研究会としては「</a:t>
            </a:r>
            <a:r>
              <a:rPr lang="ja-JP" altLang="en-US" dirty="0" smtClean="0"/>
              <a:t>位置情報」</a:t>
            </a:r>
            <a:endParaRPr lang="en-US" altLang="ja-JP" dirty="0" smtClean="0"/>
          </a:p>
          <a:p>
            <a:r>
              <a:rPr kumimoji="1" lang="ja-JP" altLang="en-US" dirty="0" smtClean="0"/>
              <a:t>結果的には「画像情報」つまり「デジカメ」</a:t>
            </a:r>
            <a:endParaRPr kumimoji="1" lang="en-US" altLang="ja-JP" dirty="0" smtClean="0"/>
          </a:p>
          <a:p>
            <a:r>
              <a:rPr lang="en-US" altLang="ja-JP" dirty="0" smtClean="0"/>
              <a:t>2001</a:t>
            </a:r>
            <a:r>
              <a:rPr lang="ja-JP" altLang="en-US" dirty="0" smtClean="0"/>
              <a:t>年当時デジカメの標準装備化がビジネスモデルとしては正解であった←盗撮の話題化</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chemeClr val="bg2"/>
          </a:solidFill>
          <a:ln w="57150">
            <a:solidFill>
              <a:schemeClr val="tx1"/>
            </a:solidFill>
          </a:ln>
        </p:spPr>
        <p:txBody>
          <a:bodyPr/>
          <a:lstStyle/>
          <a:p>
            <a:r>
              <a:rPr lang="ja-JP" altLang="en-US" dirty="0" smtClean="0"/>
              <a:t>位置</a:t>
            </a:r>
            <a:r>
              <a:rPr lang="ja-JP" altLang="en-US" dirty="0"/>
              <a:t>情報研究会の</a:t>
            </a:r>
            <a:r>
              <a:rPr lang="ja-JP" altLang="en-US" dirty="0" smtClean="0"/>
              <a:t>活動（参考）</a:t>
            </a:r>
            <a:endParaRPr lang="ja-JP" altLang="en-US" dirty="0"/>
          </a:p>
        </p:txBody>
      </p:sp>
      <p:sp>
        <p:nvSpPr>
          <p:cNvPr id="28675" name="Rectangle 3"/>
          <p:cNvSpPr>
            <a:spLocks noGrp="1" noChangeArrowheads="1"/>
          </p:cNvSpPr>
          <p:nvPr>
            <p:ph type="body" idx="1"/>
          </p:nvPr>
        </p:nvSpPr>
        <p:spPr>
          <a:xfrm>
            <a:off x="539552" y="1556792"/>
            <a:ext cx="8229600" cy="4968552"/>
          </a:xfrm>
        </p:spPr>
        <p:txBody>
          <a:bodyPr>
            <a:noAutofit/>
          </a:bodyPr>
          <a:lstStyle/>
          <a:p>
            <a:pPr>
              <a:lnSpc>
                <a:spcPct val="80000"/>
              </a:lnSpc>
            </a:pPr>
            <a:r>
              <a:rPr lang="ja-JP" altLang="en-US" sz="2800" dirty="0"/>
              <a:t>位置情報研究会は、位置情報ビジネスの推進を図るため、個人の立場で利用者の視点にたちＧＰＳ等位置情報に関する情報交換、調査研究を行うとともに、行政府、立法府、ビジネス界等に対して提言を行ってゆくことを目的として設立された任意団体である。</a:t>
            </a:r>
            <a:r>
              <a:rPr lang="en-US" altLang="ja-JP" sz="2800" dirty="0"/>
              <a:t>2001</a:t>
            </a:r>
            <a:r>
              <a:rPr lang="ja-JP" altLang="en-US" sz="2800" dirty="0"/>
              <a:t>年秋から発足し、毎月一回程度の頻度で講師を招いて研究会を</a:t>
            </a:r>
            <a:r>
              <a:rPr lang="ja-JP" altLang="en-US" sz="2800" dirty="0" smtClean="0"/>
              <a:t>開催</a:t>
            </a:r>
            <a:endParaRPr lang="en-US" altLang="ja-JP" sz="2800" dirty="0" smtClean="0"/>
          </a:p>
          <a:p>
            <a:pPr>
              <a:lnSpc>
                <a:spcPct val="80000"/>
              </a:lnSpc>
            </a:pPr>
            <a:r>
              <a:rPr lang="ja-JP" altLang="en-US" sz="2800" dirty="0" smtClean="0"/>
              <a:t>テーマ</a:t>
            </a:r>
            <a:r>
              <a:rPr lang="ja-JP" altLang="en-US" sz="2800" dirty="0"/>
              <a:t>として、電子基準点（国土地理院）のほか、緊急通報制度（総務省、消防庁等）、準天頂衛星（新衛星ビジネス㈱）、携帯電話位置情報（ドコモ、ＫＤＤＩ、</a:t>
            </a:r>
            <a:r>
              <a:rPr lang="en-US" altLang="ja-JP" sz="2800" dirty="0"/>
              <a:t>J</a:t>
            </a:r>
            <a:r>
              <a:rPr lang="ja-JP" altLang="en-US" sz="2800" dirty="0"/>
              <a:t>－フォン）、サイバーレール（鉄道総研）、タクシー情報（リオス、フットコール、システムオリジン等）、ゲーム（ゲームクリエーター飯野賢治）等について取り上げてきた</a:t>
            </a:r>
            <a:r>
              <a:rPr lang="ja-JP" altLang="en-US" sz="2800" dirty="0" smtClean="0"/>
              <a:t>。</a:t>
            </a:r>
            <a:endParaRPr lang="ja-JP"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76672"/>
            <a:ext cx="8229600" cy="5649491"/>
          </a:xfrm>
        </p:spPr>
        <p:txBody>
          <a:bodyPr>
            <a:normAutofit fontScale="92500" lnSpcReduction="10000"/>
          </a:bodyPr>
          <a:lstStyle/>
          <a:p>
            <a:r>
              <a:rPr lang="ja-JP" altLang="en-US" dirty="0" smtClean="0"/>
              <a:t>メンバーは個人の立場で参加</a:t>
            </a:r>
            <a:endParaRPr lang="en-US" altLang="ja-JP" dirty="0" smtClean="0"/>
          </a:p>
          <a:p>
            <a:r>
              <a:rPr lang="ja-JP" altLang="en-US" dirty="0" smtClean="0"/>
              <a:t>桑原守二（桑原情報研究所）　代表</a:t>
            </a:r>
            <a:endParaRPr lang="en-US" altLang="ja-JP" dirty="0" smtClean="0"/>
          </a:p>
          <a:p>
            <a:r>
              <a:rPr lang="ja-JP" altLang="en-US" dirty="0" smtClean="0"/>
              <a:t>寺前秀一（日本観光協会）　　　事務局長</a:t>
            </a:r>
            <a:endParaRPr lang="en-US" altLang="ja-JP" dirty="0" smtClean="0"/>
          </a:p>
          <a:p>
            <a:r>
              <a:rPr lang="ja-JP" altLang="en-US" dirty="0" smtClean="0"/>
              <a:t>熊木洋太</a:t>
            </a:r>
            <a:r>
              <a:rPr lang="en-US" altLang="ja-JP" dirty="0" smtClean="0"/>
              <a:t>(</a:t>
            </a:r>
            <a:r>
              <a:rPr lang="ja-JP" altLang="en-US" dirty="0" smtClean="0"/>
              <a:t>国土地理院</a:t>
            </a:r>
            <a:r>
              <a:rPr lang="en-US" altLang="ja-JP" dirty="0" smtClean="0"/>
              <a:t>)</a:t>
            </a:r>
            <a:r>
              <a:rPr lang="ja-JP" altLang="en-US" dirty="0" smtClean="0"/>
              <a:t>中島信生（電気通信大学）松本充司（早稲田大学、大駒実（ミノル工業）豊川博圭（フットコール）二村博三（東京交通新聞）羽方将之（カシオ）等のメンバーのほか、ドコモ、</a:t>
            </a:r>
            <a:r>
              <a:rPr lang="en-US" altLang="ja-JP" dirty="0" smtClean="0"/>
              <a:t>KDDI</a:t>
            </a:r>
            <a:r>
              <a:rPr lang="ja-JP" altLang="en-US" dirty="0" err="1" smtClean="0"/>
              <a:t>、</a:t>
            </a:r>
            <a:r>
              <a:rPr lang="en-US" altLang="ja-JP" dirty="0" smtClean="0"/>
              <a:t>J</a:t>
            </a:r>
            <a:r>
              <a:rPr lang="ja-JP" altLang="en-US" dirty="0" smtClean="0"/>
              <a:t>－フォン、セコム、パスコ、新衛星ビジネス、ヤマトシステム開発、鉄道総研、情報センター藤原、ホームネット、デンソー、ダイムラークライスラー、オムロン、システムオリジン、東京都タクシー協会等に所属する者が参加</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w="57150">
            <a:solidFill>
              <a:schemeClr val="tx1">
                <a:lumMod val="95000"/>
                <a:lumOff val="5000"/>
              </a:schemeClr>
            </a:solidFill>
          </a:ln>
        </p:spPr>
        <p:txBody>
          <a:bodyPr>
            <a:normAutofit fontScale="90000"/>
          </a:bodyPr>
          <a:lstStyle/>
          <a:p>
            <a:r>
              <a:rPr lang="ja-JP" altLang="en-US" dirty="0" smtClean="0"/>
              <a:t>携帯電話への</a:t>
            </a:r>
            <a:r>
              <a:rPr lang="en-US" altLang="ja-JP" dirty="0" smtClean="0"/>
              <a:t/>
            </a:r>
            <a:br>
              <a:rPr lang="en-US" altLang="ja-JP" dirty="0" smtClean="0"/>
            </a:br>
            <a:r>
              <a:rPr lang="ja-JP" altLang="en-US" dirty="0" smtClean="0"/>
              <a:t>位置情報システムの義務付け</a:t>
            </a:r>
            <a:endParaRPr kumimoji="1" lang="ja-JP" altLang="en-US" dirty="0"/>
          </a:p>
        </p:txBody>
      </p:sp>
      <p:sp>
        <p:nvSpPr>
          <p:cNvPr id="3" name="コンテンツ プレースホルダ 2"/>
          <p:cNvSpPr>
            <a:spLocks noGrp="1"/>
          </p:cNvSpPr>
          <p:nvPr>
            <p:ph idx="1"/>
          </p:nvPr>
        </p:nvSpPr>
        <p:spPr>
          <a:xfrm>
            <a:off x="251520" y="1484784"/>
            <a:ext cx="8640960" cy="5373216"/>
          </a:xfrm>
        </p:spPr>
        <p:txBody>
          <a:bodyPr>
            <a:noAutofit/>
          </a:bodyPr>
          <a:lstStyle/>
          <a:p>
            <a:pPr>
              <a:lnSpc>
                <a:spcPct val="80000"/>
              </a:lnSpc>
            </a:pPr>
            <a:r>
              <a:rPr lang="ja-JP" altLang="en-US" dirty="0" smtClean="0"/>
              <a:t>携帯電話への位置情報システムの義務付けについては、２００２年はじめに総務省及び消防庁の行政官の意見を聞いたところ、米国のような法制化は困難であるとの認識が強まった。</a:t>
            </a:r>
            <a:endParaRPr lang="en-US" altLang="ja-JP" dirty="0" smtClean="0"/>
          </a:p>
          <a:p>
            <a:pPr>
              <a:lnSpc>
                <a:spcPct val="80000"/>
              </a:lnSpc>
            </a:pPr>
            <a:r>
              <a:rPr lang="ja-JP" altLang="en-US" dirty="0" smtClean="0"/>
              <a:t>従って携帯電話への位置情報システムの標準装備化には位置情報を使ったゲームの普及が有効ではないかとの判断から、</a:t>
            </a:r>
            <a:r>
              <a:rPr lang="en-US" altLang="ja-JP" dirty="0" smtClean="0"/>
              <a:t>GPS</a:t>
            </a:r>
            <a:r>
              <a:rPr lang="ja-JP" altLang="en-US" dirty="0" smtClean="0"/>
              <a:t>などの位置情報技術を使ったサービスモデルとゲームの企画アイデアを競うコンテストを行った。</a:t>
            </a:r>
            <a:endParaRPr lang="en-US" altLang="ja-JP" dirty="0" smtClean="0"/>
          </a:p>
          <a:p>
            <a:pPr>
              <a:lnSpc>
                <a:spcPct val="80000"/>
              </a:lnSpc>
            </a:pPr>
            <a:r>
              <a:rPr lang="ja-JP" altLang="en-US" dirty="0" smtClean="0"/>
              <a:t>新たなビジネスチャンスを生み、日本の競争力の源泉になると期待し、このコンテストは、その呼び水となるアイデアを広く募集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850900"/>
          </a:xfrm>
          <a:ln>
            <a:solidFill>
              <a:schemeClr val="tx1"/>
            </a:solidFill>
          </a:ln>
        </p:spPr>
        <p:txBody>
          <a:bodyPr/>
          <a:lstStyle/>
          <a:p>
            <a:r>
              <a:rPr lang="ja-JP" altLang="en-US" sz="4000" dirty="0"/>
              <a:t>　日本版拡大「</a:t>
            </a:r>
            <a:r>
              <a:rPr lang="en-US" altLang="ja-JP" sz="4000" dirty="0"/>
              <a:t>E911</a:t>
            </a:r>
            <a:r>
              <a:rPr lang="ja-JP" altLang="en-US" sz="4000" dirty="0"/>
              <a:t>法」スキーム</a:t>
            </a:r>
          </a:p>
        </p:txBody>
      </p:sp>
      <p:sp>
        <p:nvSpPr>
          <p:cNvPr id="18435" name="Oval 3"/>
          <p:cNvSpPr>
            <a:spLocks noChangeArrowheads="1"/>
          </p:cNvSpPr>
          <p:nvPr/>
        </p:nvSpPr>
        <p:spPr bwMode="auto">
          <a:xfrm>
            <a:off x="1763713" y="2924175"/>
            <a:ext cx="1439862" cy="914400"/>
          </a:xfrm>
          <a:prstGeom prst="ellipse">
            <a:avLst/>
          </a:prstGeom>
          <a:noFill/>
          <a:ln w="9525">
            <a:solidFill>
              <a:srgbClr val="FF0000"/>
            </a:solidFill>
            <a:round/>
            <a:headEnd/>
            <a:tailEnd/>
          </a:ln>
          <a:effectLst/>
        </p:spPr>
        <p:txBody>
          <a:bodyPr wrap="none" anchor="ctr"/>
          <a:lstStyle/>
          <a:p>
            <a:pPr algn="ctr"/>
            <a:r>
              <a:rPr lang="ja-JP" altLang="en-US">
                <a:solidFill>
                  <a:srgbClr val="FF0000"/>
                </a:solidFill>
              </a:rPr>
              <a:t>緊急通報</a:t>
            </a:r>
          </a:p>
        </p:txBody>
      </p:sp>
      <p:sp>
        <p:nvSpPr>
          <p:cNvPr id="18436" name="Oval 4"/>
          <p:cNvSpPr>
            <a:spLocks noChangeArrowheads="1"/>
          </p:cNvSpPr>
          <p:nvPr/>
        </p:nvSpPr>
        <p:spPr bwMode="auto">
          <a:xfrm>
            <a:off x="4356100" y="2997200"/>
            <a:ext cx="1512888" cy="914400"/>
          </a:xfrm>
          <a:prstGeom prst="ellipse">
            <a:avLst/>
          </a:prstGeom>
          <a:noFill/>
          <a:ln w="9525">
            <a:solidFill>
              <a:schemeClr val="hlink"/>
            </a:solidFill>
            <a:round/>
            <a:headEnd/>
            <a:tailEnd/>
          </a:ln>
          <a:effectLst/>
        </p:spPr>
        <p:txBody>
          <a:bodyPr wrap="none" anchor="ctr"/>
          <a:lstStyle/>
          <a:p>
            <a:pPr algn="ctr"/>
            <a:r>
              <a:rPr lang="ja-JP" altLang="en-US">
                <a:solidFill>
                  <a:schemeClr val="hlink"/>
                </a:solidFill>
              </a:rPr>
              <a:t>任意通報</a:t>
            </a:r>
          </a:p>
        </p:txBody>
      </p:sp>
      <p:sp>
        <p:nvSpPr>
          <p:cNvPr id="18437" name="Rectangle 5"/>
          <p:cNvSpPr>
            <a:spLocks noChangeArrowheads="1"/>
          </p:cNvSpPr>
          <p:nvPr/>
        </p:nvSpPr>
        <p:spPr bwMode="auto">
          <a:xfrm>
            <a:off x="2085975" y="4051300"/>
            <a:ext cx="1366838" cy="914400"/>
          </a:xfrm>
          <a:prstGeom prst="rect">
            <a:avLst/>
          </a:prstGeom>
          <a:noFill/>
          <a:ln w="9525">
            <a:solidFill>
              <a:schemeClr val="tx1"/>
            </a:solidFill>
            <a:miter lim="800000"/>
            <a:headEnd/>
            <a:tailEnd/>
          </a:ln>
          <a:effectLst/>
        </p:spPr>
        <p:txBody>
          <a:bodyPr wrap="none" anchor="ctr"/>
          <a:lstStyle/>
          <a:p>
            <a:pPr algn="ctr"/>
            <a:r>
              <a:rPr lang="ja-JP" altLang="en-US"/>
              <a:t>固定電話</a:t>
            </a:r>
          </a:p>
        </p:txBody>
      </p:sp>
      <p:sp>
        <p:nvSpPr>
          <p:cNvPr id="18438" name="Rectangle 6"/>
          <p:cNvSpPr>
            <a:spLocks noChangeArrowheads="1"/>
          </p:cNvSpPr>
          <p:nvPr/>
        </p:nvSpPr>
        <p:spPr bwMode="auto">
          <a:xfrm>
            <a:off x="3565525" y="4365625"/>
            <a:ext cx="1366838" cy="914400"/>
          </a:xfrm>
          <a:prstGeom prst="rect">
            <a:avLst/>
          </a:prstGeom>
          <a:noFill/>
          <a:ln w="9525">
            <a:solidFill>
              <a:schemeClr val="tx1"/>
            </a:solidFill>
            <a:miter lim="800000"/>
            <a:headEnd/>
            <a:tailEnd/>
          </a:ln>
          <a:effectLst/>
        </p:spPr>
        <p:txBody>
          <a:bodyPr wrap="none" anchor="ctr"/>
          <a:lstStyle/>
          <a:p>
            <a:pPr algn="ctr"/>
            <a:r>
              <a:rPr lang="ja-JP" altLang="en-US"/>
              <a:t>携帯電話</a:t>
            </a:r>
          </a:p>
        </p:txBody>
      </p:sp>
      <p:sp>
        <p:nvSpPr>
          <p:cNvPr id="18441" name="Text Box 9"/>
          <p:cNvSpPr txBox="1">
            <a:spLocks noChangeArrowheads="1"/>
          </p:cNvSpPr>
          <p:nvPr/>
        </p:nvSpPr>
        <p:spPr bwMode="auto">
          <a:xfrm rot="-3372003">
            <a:off x="2758281" y="1759744"/>
            <a:ext cx="458788" cy="1727200"/>
          </a:xfrm>
          <a:prstGeom prst="rect">
            <a:avLst/>
          </a:prstGeom>
          <a:noFill/>
          <a:ln w="9525">
            <a:noFill/>
            <a:miter lim="800000"/>
            <a:headEnd/>
            <a:tailEnd/>
          </a:ln>
          <a:effectLst/>
        </p:spPr>
        <p:txBody>
          <a:bodyPr vert="eaVert">
            <a:spAutoFit/>
          </a:bodyPr>
          <a:lstStyle/>
          <a:p>
            <a:r>
              <a:rPr lang="ja-JP" altLang="en-US"/>
              <a:t>手続の規範化</a:t>
            </a:r>
          </a:p>
        </p:txBody>
      </p:sp>
      <p:sp>
        <p:nvSpPr>
          <p:cNvPr id="18442" name="Text Box 10"/>
          <p:cNvSpPr txBox="1">
            <a:spLocks noChangeArrowheads="1"/>
          </p:cNvSpPr>
          <p:nvPr/>
        </p:nvSpPr>
        <p:spPr bwMode="auto">
          <a:xfrm rot="3724742">
            <a:off x="5033169" y="1599407"/>
            <a:ext cx="458787" cy="1670050"/>
          </a:xfrm>
          <a:prstGeom prst="rect">
            <a:avLst/>
          </a:prstGeom>
          <a:noFill/>
          <a:ln w="9525">
            <a:noFill/>
            <a:miter lim="800000"/>
            <a:headEnd/>
            <a:tailEnd/>
          </a:ln>
          <a:effectLst/>
        </p:spPr>
        <p:txBody>
          <a:bodyPr vert="eaVert" wrap="none">
            <a:spAutoFit/>
          </a:bodyPr>
          <a:lstStyle/>
          <a:p>
            <a:r>
              <a:rPr lang="ja-JP" altLang="en-US"/>
              <a:t>個人情報の保護</a:t>
            </a:r>
          </a:p>
        </p:txBody>
      </p:sp>
      <p:sp>
        <p:nvSpPr>
          <p:cNvPr id="18443" name="Oval 11"/>
          <p:cNvSpPr>
            <a:spLocks noChangeArrowheads="1"/>
          </p:cNvSpPr>
          <p:nvPr/>
        </p:nvSpPr>
        <p:spPr bwMode="auto">
          <a:xfrm>
            <a:off x="250825" y="1341438"/>
            <a:ext cx="2519363" cy="720725"/>
          </a:xfrm>
          <a:prstGeom prst="ellipse">
            <a:avLst/>
          </a:prstGeom>
          <a:noFill/>
          <a:ln w="9525">
            <a:noFill/>
            <a:round/>
            <a:headEnd/>
            <a:tailEnd/>
          </a:ln>
          <a:effectLst/>
        </p:spPr>
        <p:txBody>
          <a:bodyPr wrap="none" anchor="ctr"/>
          <a:lstStyle/>
          <a:p>
            <a:pPr algn="ctr"/>
            <a:r>
              <a:rPr lang="ja-JP" altLang="en-US" sz="2400">
                <a:solidFill>
                  <a:srgbClr val="FF0000"/>
                </a:solidFill>
              </a:rPr>
              <a:t>安全安心社会の形成</a:t>
            </a:r>
          </a:p>
        </p:txBody>
      </p:sp>
      <p:sp>
        <p:nvSpPr>
          <p:cNvPr id="18444" name="Oval 12"/>
          <p:cNvSpPr>
            <a:spLocks noChangeArrowheads="1"/>
          </p:cNvSpPr>
          <p:nvPr/>
        </p:nvSpPr>
        <p:spPr bwMode="auto">
          <a:xfrm>
            <a:off x="5724525" y="1341438"/>
            <a:ext cx="3095625" cy="798512"/>
          </a:xfrm>
          <a:prstGeom prst="ellipse">
            <a:avLst/>
          </a:prstGeom>
          <a:noFill/>
          <a:ln w="9525">
            <a:noFill/>
            <a:round/>
            <a:headEnd/>
            <a:tailEnd/>
          </a:ln>
          <a:effectLst/>
        </p:spPr>
        <p:txBody>
          <a:bodyPr wrap="none" anchor="ctr"/>
          <a:lstStyle/>
          <a:p>
            <a:pPr algn="ctr"/>
            <a:r>
              <a:rPr lang="ja-JP" altLang="en-US" sz="2400">
                <a:solidFill>
                  <a:schemeClr val="hlink"/>
                </a:solidFill>
              </a:rPr>
              <a:t>位置情報ビジネス振興</a:t>
            </a:r>
          </a:p>
        </p:txBody>
      </p:sp>
      <p:sp>
        <p:nvSpPr>
          <p:cNvPr id="18446" name="Text Box 14"/>
          <p:cNvSpPr txBox="1">
            <a:spLocks noChangeArrowheads="1"/>
          </p:cNvSpPr>
          <p:nvPr/>
        </p:nvSpPr>
        <p:spPr bwMode="auto">
          <a:xfrm>
            <a:off x="7927340" y="3429000"/>
            <a:ext cx="677108" cy="3140968"/>
          </a:xfrm>
          <a:prstGeom prst="rect">
            <a:avLst/>
          </a:prstGeom>
          <a:noFill/>
          <a:ln w="9525">
            <a:noFill/>
            <a:miter lim="800000"/>
            <a:headEnd/>
            <a:tailEnd/>
          </a:ln>
          <a:effectLst/>
        </p:spPr>
        <p:txBody>
          <a:bodyPr vert="eaVert" wrap="square">
            <a:spAutoFit/>
          </a:bodyPr>
          <a:lstStyle/>
          <a:p>
            <a:r>
              <a:rPr lang="en-US" altLang="ja-JP" sz="3200" dirty="0" err="1" smtClean="0"/>
              <a:t>Wifi</a:t>
            </a:r>
            <a:r>
              <a:rPr lang="ja-JP" altLang="en-US" sz="3200" dirty="0" smtClean="0"/>
              <a:t>の普及で可能</a:t>
            </a:r>
            <a:endParaRPr lang="ja-JP" altLang="en-US" sz="3200" dirty="0"/>
          </a:p>
        </p:txBody>
      </p:sp>
      <p:sp>
        <p:nvSpPr>
          <p:cNvPr id="18447" name="AutoShape 15"/>
          <p:cNvSpPr>
            <a:spLocks noChangeArrowheads="1"/>
          </p:cNvSpPr>
          <p:nvPr/>
        </p:nvSpPr>
        <p:spPr bwMode="auto">
          <a:xfrm rot="-2133889">
            <a:off x="755650" y="1541463"/>
            <a:ext cx="3960813" cy="4695825"/>
          </a:xfrm>
          <a:prstGeom prst="flowChartExtract">
            <a:avLst/>
          </a:prstGeom>
          <a:noFill/>
          <a:ln w="9525">
            <a:solidFill>
              <a:srgbClr val="FF0000"/>
            </a:solidFill>
            <a:prstDash val="lgDashDotDot"/>
            <a:miter lim="800000"/>
            <a:headEnd/>
            <a:tailEnd/>
          </a:ln>
          <a:effectLst/>
        </p:spPr>
        <p:txBody>
          <a:bodyPr wrap="none" anchor="ctr"/>
          <a:lstStyle/>
          <a:p>
            <a:endParaRPr lang="ja-JP" altLang="en-US"/>
          </a:p>
        </p:txBody>
      </p:sp>
      <p:sp>
        <p:nvSpPr>
          <p:cNvPr id="18448" name="AutoShape 16"/>
          <p:cNvSpPr>
            <a:spLocks noChangeArrowheads="1"/>
          </p:cNvSpPr>
          <p:nvPr/>
        </p:nvSpPr>
        <p:spPr bwMode="auto">
          <a:xfrm rot="2919207">
            <a:off x="3050381" y="1116807"/>
            <a:ext cx="3455987" cy="5327650"/>
          </a:xfrm>
          <a:prstGeom prst="flowChartExtract">
            <a:avLst/>
          </a:prstGeom>
          <a:noFill/>
          <a:ln w="9525">
            <a:solidFill>
              <a:schemeClr val="hlink"/>
            </a:solidFill>
            <a:prstDash val="dash"/>
            <a:miter lim="800000"/>
            <a:headEnd/>
            <a:tailEnd/>
          </a:ln>
          <a:effectLst/>
        </p:spPr>
        <p:txBody>
          <a:bodyPr wrap="none" anchor="ctr"/>
          <a:lstStyle/>
          <a:p>
            <a:endParaRPr lang="ja-JP" altLang="en-US"/>
          </a:p>
        </p:txBody>
      </p:sp>
      <p:sp>
        <p:nvSpPr>
          <p:cNvPr id="18449" name="AutoShape 17"/>
          <p:cNvSpPr>
            <a:spLocks noChangeArrowheads="1"/>
          </p:cNvSpPr>
          <p:nvPr/>
        </p:nvSpPr>
        <p:spPr bwMode="auto">
          <a:xfrm rot="1821747">
            <a:off x="6552208" y="2494068"/>
            <a:ext cx="1050129" cy="4529138"/>
          </a:xfrm>
          <a:prstGeom prst="leftArrow">
            <a:avLst>
              <a:gd name="adj1" fmla="val 50000"/>
              <a:gd name="adj2" fmla="val 25000"/>
            </a:avLst>
          </a:prstGeom>
          <a:noFill/>
          <a:ln w="9525">
            <a:solidFill>
              <a:schemeClr val="tx1"/>
            </a:solidFill>
            <a:prstDash val="dash"/>
            <a:miter lim="800000"/>
            <a:headEnd/>
            <a:tailEnd/>
          </a:ln>
          <a:effectLst/>
        </p:spPr>
        <p:txBody>
          <a:bodyPr vert="eaVert" wrap="none" anchor="ctr"/>
          <a:lstStyle/>
          <a:p>
            <a:pPr algn="ctr"/>
            <a:r>
              <a:rPr lang="ja-JP" altLang="en-US"/>
              <a:t>屋内位置情報支援</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57150">
            <a:solidFill>
              <a:schemeClr val="tx1"/>
            </a:solidFill>
          </a:ln>
        </p:spPr>
        <p:txBody>
          <a:bodyPr/>
          <a:lstStyle/>
          <a:p>
            <a:r>
              <a:rPr lang="ja-JP" altLang="en-US" dirty="0" smtClean="0"/>
              <a:t>「街並の美学」　芦原義信</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20000"/>
          </a:bodyPr>
          <a:lstStyle/>
          <a:p>
            <a:r>
              <a:rPr lang="ja-JP" altLang="en-US" dirty="0" smtClean="0"/>
              <a:t>道路に名前をつけるということは、</a:t>
            </a:r>
            <a:r>
              <a:rPr lang="ja-JP" altLang="en-US" dirty="0" smtClean="0">
                <a:solidFill>
                  <a:srgbClr val="FF0000"/>
                </a:solidFill>
              </a:rPr>
              <a:t>西欧の「壁の建築」という線的な発想</a:t>
            </a:r>
            <a:r>
              <a:rPr lang="ja-JP" altLang="en-US" dirty="0" smtClean="0"/>
              <a:t>によるのであろう。生命の長井石造り建築では領域に地名をつけるよりも」、両側の建築によって形成される線的な道路にゲシュタルト質を認め、それに名前をつけることが合理的であり、また、石造り建築では、ハウスナンバーも変更が少ないだけに意味があるのであろう。そして、わが国のように地番という小さな領域を呼ぶより、この家を呼ぶほうが、個人から発して国に終わる住居表示の考え方とも一致している。わが国では、見知らぬ諸外国で家を探すよりも春かに困難な領域システムに固執しているのは、我々の体内を流れている</a:t>
            </a:r>
            <a:r>
              <a:rPr lang="ja-JP" altLang="en-US" dirty="0" smtClean="0">
                <a:solidFill>
                  <a:srgbClr val="FF0000"/>
                </a:solidFill>
              </a:rPr>
              <a:t>「床の建築」の思想</a:t>
            </a:r>
            <a:r>
              <a:rPr lang="ja-JP" altLang="en-US" dirty="0" smtClean="0"/>
              <a:t>があるからである。この住居表示を国際化することは、我々が</a:t>
            </a:r>
            <a:r>
              <a:rPr lang="ja-JP" altLang="en-US" dirty="0" smtClean="0">
                <a:solidFill>
                  <a:srgbClr val="FF0000"/>
                </a:solidFill>
              </a:rPr>
              <a:t>畳の上で靴を履いて暮らすほどに困難</a:t>
            </a:r>
            <a:r>
              <a:rPr lang="ja-JP" altLang="en-US" dirty="0" smtClean="0"/>
              <a:t>であるに違いない。</a:t>
            </a:r>
          </a:p>
          <a:p>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2075</Words>
  <Application>Microsoft Office PowerPoint</Application>
  <PresentationFormat>画面に合わせる (4:3)</PresentationFormat>
  <Paragraphs>208</Paragraphs>
  <Slides>30</Slides>
  <Notes>30</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Office テーマ</vt:lpstr>
      <vt:lpstr>位置情報とユビキタス交通</vt:lpstr>
      <vt:lpstr>スライド 2</vt:lpstr>
      <vt:lpstr>「地球を無料WiFi網で覆い尽くす」「アウターネット」構想</vt:lpstr>
      <vt:lpstr>2001年　位置情報研究会の立ち上げ</vt:lpstr>
      <vt:lpstr>位置情報研究会の活動（参考）</vt:lpstr>
      <vt:lpstr>スライド 6</vt:lpstr>
      <vt:lpstr>携帯電話への 位置情報システムの義務付け</vt:lpstr>
      <vt:lpstr>　日本版拡大「E911法」スキーム</vt:lpstr>
      <vt:lpstr>「街並の美学」　芦原義信</vt:lpstr>
      <vt:lpstr>住居表示</vt:lpstr>
      <vt:lpstr>住居表示に関する法律</vt:lpstr>
      <vt:lpstr>町名整理</vt:lpstr>
      <vt:lpstr>表札とゼンリンビジネスモデル</vt:lpstr>
      <vt:lpstr>ゼンリンからStreetviewへ</vt:lpstr>
      <vt:lpstr>住居表示台帳</vt:lpstr>
      <vt:lpstr>スライド 16</vt:lpstr>
      <vt:lpstr>地図行政</vt:lpstr>
      <vt:lpstr>ユビキタス交通</vt:lpstr>
      <vt:lpstr>ユビキタス(ubiquitous)概念</vt:lpstr>
      <vt:lpstr>　在来型公共交通　vs　ユビキタス公共交通</vt:lpstr>
      <vt:lpstr>Google　Ride　Finder</vt:lpstr>
      <vt:lpstr>スライド 22</vt:lpstr>
      <vt:lpstr>スライド 23</vt:lpstr>
      <vt:lpstr>　黒船Ｕｂｅｒの上陸  （ＧＯＯＧＬＥ関連企業）</vt:lpstr>
      <vt:lpstr>スライド 25</vt:lpstr>
      <vt:lpstr>地理院地図３Ｄ</vt:lpstr>
      <vt:lpstr>カーナビ→携帯ナビ</vt:lpstr>
      <vt:lpstr>マンナビの普及条件</vt:lpstr>
      <vt:lpstr>モバイル観光　ユビキタス観光</vt:lpstr>
      <vt:lpstr>iPhone/iPadを持って海外へ - 日本語しか話せなくても超快適な旅に!!</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人流学の提唱</dc:title>
  <dc:creator>owner</dc:creator>
  <cp:lastModifiedBy>owner</cp:lastModifiedBy>
  <cp:revision>20</cp:revision>
  <dcterms:created xsi:type="dcterms:W3CDTF">2014-03-14T02:54:11Z</dcterms:created>
  <dcterms:modified xsi:type="dcterms:W3CDTF">2014-03-22T02:34:22Z</dcterms:modified>
</cp:coreProperties>
</file>